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5"/>
  </p:notesMasterIdLst>
  <p:sldIdLst>
    <p:sldId id="296" r:id="rId3"/>
    <p:sldId id="295" r:id="rId4"/>
    <p:sldId id="298" r:id="rId5"/>
    <p:sldId id="297" r:id="rId6"/>
    <p:sldId id="276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99" r:id="rId17"/>
    <p:sldId id="314" r:id="rId18"/>
    <p:sldId id="309" r:id="rId19"/>
    <p:sldId id="312" r:id="rId20"/>
    <p:sldId id="310" r:id="rId21"/>
    <p:sldId id="311" r:id="rId22"/>
    <p:sldId id="329" r:id="rId23"/>
    <p:sldId id="313" r:id="rId24"/>
    <p:sldId id="318" r:id="rId25"/>
    <p:sldId id="315" r:id="rId26"/>
    <p:sldId id="316" r:id="rId27"/>
    <p:sldId id="317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8" r:id="rId37"/>
    <p:sldId id="331" r:id="rId38"/>
    <p:sldId id="332" r:id="rId39"/>
    <p:sldId id="334" r:id="rId40"/>
    <p:sldId id="335" r:id="rId41"/>
    <p:sldId id="336" r:id="rId42"/>
    <p:sldId id="330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3847FC-8B22-436C-B973-D27651EEEADC}" type="datetimeFigureOut">
              <a:rPr lang="fa-IR" smtClean="0"/>
              <a:t>1441/03/14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C37D4B-5454-438C-B660-608A0851D9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130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AC05C-3CB8-4D82-9017-BFEB2C769B30}" type="slidenum">
              <a:rPr lang="fa-IR" smtClean="0">
                <a:solidFill>
                  <a:prstClr val="black"/>
                </a:solidFill>
              </a:rPr>
              <a:pPr/>
              <a:t>1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1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3A2C-77C9-410C-9295-C0671C8A8DE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4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CD8-A2A6-4550-953C-9C559492572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a-I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loud 7"/>
          <p:cNvSpPr/>
          <p:nvPr userDrawn="1"/>
        </p:nvSpPr>
        <p:spPr>
          <a:xfrm>
            <a:off x="3936504" y="6336704"/>
            <a:ext cx="822960" cy="4046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fld id="{DF8B244B-9A5A-404C-BB14-50EA8D5639B8}" type="slidenum">
              <a:rPr lang="fa-IR">
                <a:solidFill>
                  <a:prstClr val="black"/>
                </a:solidFill>
                <a:cs typeface="B Nazanin" pitchFamily="2" charset="-78"/>
              </a:rPr>
              <a:pPr algn="ctr" rtl="1"/>
              <a:t>‹#›</a:t>
            </a:fld>
            <a:endParaRPr lang="fa-IR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9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CD8-A2A6-4550-953C-9C559492572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a-I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4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32F4-41FF-46DD-B776-22FFC38BA6B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5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98D9-4595-419B-AE67-114F7EAFBF3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4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0B60-E491-4CBB-B7DF-4EA974AC80E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5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D911-11CA-4308-A568-300CB35734A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4968-2CDF-418F-81CD-2134828E21C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1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3B6-88BE-42BF-845F-DA4B0615DF5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2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E93B-0E50-4D1D-B063-9DE3095D9BF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33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FB9D-59E7-4564-A45C-952733F4482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49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89F0-C8F6-4DDE-826C-0321226CAFF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8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1EB0F59-9D4B-41D8-9A7E-D711D971834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8015E90-D99E-452D-A2B4-7CB1047C70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5E99AB7-B89B-4FB4-ACE5-546482F20DD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19/نوامبر/11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B5887F8-CE7B-49A3-9FBC-95B92F9562B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4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:\بسم الله متحرك\393296230283738902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87" y="836712"/>
            <a:ext cx="7128792" cy="18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2729765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Nazanin" pitchFamily="2" charset="-78"/>
              </a:rPr>
              <a:t>پژوهش‌ كمّي در تعليم و تربيت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4149079"/>
            <a:ext cx="6743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spcBef>
                <a:spcPct val="20000"/>
              </a:spcBef>
              <a:buClr>
                <a:srgbClr val="72A376"/>
              </a:buClr>
              <a:buSzPct val="85000"/>
            </a:pPr>
            <a:r>
              <a:rPr lang="fa-IR" sz="4000" b="1" spc="-100" dirty="0" smtClean="0">
                <a:cs typeface="B Nazanin" pitchFamily="2" charset="-78"/>
              </a:rPr>
              <a:t>مدرس: </a:t>
            </a:r>
            <a:r>
              <a:rPr lang="fa-IR" sz="4000" b="1" spc="-100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بهنام جمشيدي</a:t>
            </a:r>
            <a:br>
              <a:rPr lang="fa-IR" sz="4000" b="1" spc="-100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sz="4000" b="1" spc="-100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 (روان‌شناس تربيتي)</a:t>
            </a:r>
            <a:endParaRPr lang="fa-IR" sz="4000" b="1" spc="-100" dirty="0">
              <a:solidFill>
                <a:schemeClr val="accent4">
                  <a:lumMod val="5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426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ويژگي‌هاي پژوهش علمي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تحقيق نيازمند داشتن تخصص در زمينه مورد بررسي است.</a:t>
            </a:r>
          </a:p>
        </p:txBody>
      </p:sp>
    </p:spTree>
    <p:extLst>
      <p:ext uri="{BB962C8B-B14F-4D97-AF65-F5344CB8AC3E}">
        <p14:creationId xmlns:p14="http://schemas.microsoft.com/office/powerpoint/2010/main" val="27791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ويژگي‌هاي پژوهش علمي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تحقيق نيازمند بي‌طرفي محقق است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در فرايند تحقيق هر عاملي كه مانع از مشاهده دقيق واقعيت مي‌شود كنترل مي‌شود (از جمله ذهنيات و پيشداوري‌هاي محقق).</a:t>
            </a:r>
          </a:p>
        </p:txBody>
      </p:sp>
    </p:spTree>
    <p:extLst>
      <p:ext uri="{BB962C8B-B14F-4D97-AF65-F5344CB8AC3E}">
        <p14:creationId xmlns:p14="http://schemas.microsoft.com/office/powerpoint/2010/main" val="18935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ويژگي‌هاي پژوهش علمي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تحقيق مستلزم گردآوري اطلاعات است (مشاهده دقيق و سازمان يافته).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پيش‌فرض‌هاي روش علمي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بين پديده‌ها روابط قانومندي وجود دارد.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اين روابط را مي‌توان با مشاهده كشف كرد. </a:t>
            </a:r>
            <a:endParaRPr lang="fa-IR" sz="3600" b="1" dirty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36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74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ويژگي‌هاي پژوهش علمي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نتايج تحقيق مكمل يافته‌هاي تحقيقات و علوم قبلي است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ماهيت انباشتي علم.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يافته‌هاي جديد ممكن است از طريق اصلاح و تجديد نظر در يافته‌هاي قبلي پديد آيد. </a:t>
            </a:r>
          </a:p>
        </p:txBody>
      </p:sp>
    </p:spTree>
    <p:extLst>
      <p:ext uri="{BB962C8B-B14F-4D97-AF65-F5344CB8AC3E}">
        <p14:creationId xmlns:p14="http://schemas.microsoft.com/office/powerpoint/2010/main" val="41742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ويژگي‌هاي پژوهش علمي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51520" y="1412776"/>
            <a:ext cx="8445624" cy="504056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يافته‌هاي تحقيق از قابليت تعميم و پيش‌بيني برخوردار است. 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36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مهارتهاي مورد نياز پژوهشگران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دارا بودن دانش و تخصص در يك زمينه معين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آشنايي با انواع روش‌هاي تحقيق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آشنايي با شيوه‌هاي دسترسي به منابع و پايگاه‌هاي اطلاعاتي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آشنايي با زبان‌هاي علمي روز دنيا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آشنايي با شيوه‌هاي گزارش نتايج پژوهش </a:t>
            </a:r>
            <a:endParaRPr lang="fa-IR" sz="3600" b="1" dirty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5608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مراحل انجام پژوهش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انتخاب موضوع پژوهش</a:t>
            </a:r>
          </a:p>
          <a:p>
            <a:pPr algn="justLow" rtl="1">
              <a:lnSpc>
                <a:spcPct val="115000"/>
              </a:lnSpc>
            </a:pPr>
            <a:r>
              <a:rPr lang="fa-IR" sz="3600" b="1" dirty="0">
                <a:latin typeface="Times New Roman"/>
                <a:ea typeface="Times New Roman"/>
                <a:cs typeface="B Nazanin"/>
              </a:rPr>
              <a:t>بررسي </a:t>
            </a: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مباني نظري و </a:t>
            </a:r>
            <a:r>
              <a:rPr lang="fa-IR" sz="3600" b="1" dirty="0">
                <a:latin typeface="Times New Roman"/>
                <a:ea typeface="Times New Roman"/>
                <a:cs typeface="B Nazanin"/>
              </a:rPr>
              <a:t>پيشينه پژوهش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انتخاب روش پژوهش مناسب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گردآوري اطلاعات 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تجزيه و تحليل اطلاعات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smtClean="0">
                <a:latin typeface="Times New Roman"/>
                <a:ea typeface="Times New Roman"/>
                <a:cs typeface="B Nazanin"/>
              </a:rPr>
              <a:t>بحث و نتيجه‌گيري </a:t>
            </a: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از </a:t>
            </a:r>
            <a:r>
              <a:rPr lang="fa-IR" sz="3600" b="1" smtClean="0">
                <a:latin typeface="Times New Roman"/>
                <a:ea typeface="Times New Roman"/>
                <a:cs typeface="B Nazanin"/>
              </a:rPr>
              <a:t>يافته‌ها </a:t>
            </a: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10594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موضوع يا مسئله پژوهش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نقطه آغاز فعاليت پژوهشي است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به فرايند تحقيق معنا مي‌دهد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در انتخاب روش تحقيق مناسب، مؤثر است. </a:t>
            </a:r>
            <a:endParaRPr lang="fa-IR" sz="3600" b="1" dirty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820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انتخاب مسئله يا موضوع مناسب براي پژوهش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1-قياس از نظريه‌هاي موجود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2-استقراي مشاهدات و تجارب روزمره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3-بررسي و مطالعه تحقيقات پيشين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2956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مسئله پژوهش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به صورت سؤالي نوشته مي‌شود.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شامل متغيرهاي پژوهش و ارتباط بين آن‌هاست (موضوع محدود يا مشخص است). 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فاقد اصطلاحات و واژگان ارزشي است. </a:t>
            </a:r>
          </a:p>
        </p:txBody>
      </p:sp>
    </p:spTree>
    <p:extLst>
      <p:ext uri="{BB962C8B-B14F-4D97-AF65-F5344CB8AC3E}">
        <p14:creationId xmlns:p14="http://schemas.microsoft.com/office/powerpoint/2010/main" val="22022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ضرورت آشنايي با روش‌هاي پژوهش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توليد علم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حل موفقيت‌آميز مسائل و مشكلات</a:t>
            </a:r>
            <a:endParaRPr lang="fa-IR" sz="3600" b="1" dirty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3907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موضوع يا مسئله پژوهش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مثال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1-آيا بين روش تدريس معلم و انگيزه تحصيلي دانش‌آموزان رابطه وجود دارد؟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2-آيا روش تدريس معلم بر انگيزه تحصيلي دانش‌آموزان اثرگذار است؟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/>
              </a:rPr>
              <a:t>3-روش تدريس مشاركتي بهتر است يا روش تدريس سخنراني؟ </a:t>
            </a:r>
          </a:p>
        </p:txBody>
      </p:sp>
    </p:spTree>
    <p:extLst>
      <p:ext uri="{BB962C8B-B14F-4D97-AF65-F5344CB8AC3E}">
        <p14:creationId xmlns:p14="http://schemas.microsoft.com/office/powerpoint/2010/main" val="39374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بررسي پيشينه پژوهش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انتخاب نظريه مناسب به عنوان چارچوب نظري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مرور تحقيقات انجام شده در زمينه موضوع مورد بررسي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صورتبندي فرضيه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15230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انتخاب روش تحقيق مناسب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روش تحقيق: راهبرد كلي گردآوري و تجزيه و تحليل اطلاعات ضروري براي پاسخگويي به سؤال مورد نظر است.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40191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انتخاب روش تحقيق مناسب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روش‌هاي پژوهش بر اساس ماهيت داده‌ها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1-تحقيق كمّي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2-تحقيق كيفي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3-تحقيق تركيبي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30169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روش تحقيق كمّي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در پژوهش‌هاي كمّي اطلاعات گردآوري شده به كميت و عدد در مي‌آيند و با استفاده از روش‌هاي آماري تجزيه و تحليل مي‌شوند. ابزار گردآوري اطلاعات معمولاً </a:t>
            </a:r>
            <a:r>
              <a:rPr lang="fa-IR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/>
              </a:rPr>
              <a:t>پرسشنامه</a:t>
            </a: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 است.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0053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روش تحقيق كيفي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داده‌ها نه در قالب عدد بلكه به شكل جملات، نشانه‌ها، علايم، رنگها و نظاير آن گردآوري مي‌شوند.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هدف درك و معنادهي به يك پديده در بافت طبيعي آن است.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روش گردآوري اطلاعات معمولاً به صورت مشاهده مشاركتي، مصاحبه‌ و بررسي اسناد و مدارك است.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5702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روش تحقيق تركيبي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تركيب دو شيوه كمّي و كيفي به طور متوالي يا موازي جهت دستيابي به نتايج خاص </a:t>
            </a:r>
          </a:p>
        </p:txBody>
      </p:sp>
    </p:spTree>
    <p:extLst>
      <p:ext uri="{BB962C8B-B14F-4D97-AF65-F5344CB8AC3E}">
        <p14:creationId xmlns:p14="http://schemas.microsoft.com/office/powerpoint/2010/main" val="5327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برخي از انواع روش‌هاي تحقيق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1-تحقيقات آزمايشي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2-تحقيقات علّي مقايسه‌اي (پس رويدادي)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3-تحقيقات همبستگي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4-تحقيقات پيمايشي</a:t>
            </a:r>
          </a:p>
          <a:p>
            <a:pPr marL="0" indent="0" algn="justLow" rtl="1">
              <a:lnSpc>
                <a:spcPct val="115000"/>
              </a:lnSpc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5-فراتحليل</a:t>
            </a:r>
            <a:endParaRPr lang="fa-IR" sz="3600" b="1" dirty="0">
              <a:latin typeface="Times New Roman"/>
              <a:ea typeface="Times New Roman"/>
              <a:cs typeface="B Nazanin"/>
            </a:endParaRP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6-اقدام پژوهي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7-تحقيق تاريخي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8-تحليل محتوا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9-قوم‌نگاري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0590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پژوهش‌هاي آزمايشي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الف: يك يا چند متغير دستكاري مي‌شود.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ب: ساير متغيرها كنترل مي‌شود.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ج: تأثير دستكاري متغير (متغيرهاي مستقل) بر متغير وابسته بررسي مي‌شود.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42126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پژوهش‌هاي آزمايشي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buNone/>
            </a:pPr>
            <a:r>
              <a:rPr lang="fa-IR" sz="3600" b="1" dirty="0">
                <a:latin typeface="Times New Roman"/>
                <a:ea typeface="Times New Roman"/>
                <a:cs typeface="B Nazanin"/>
              </a:rPr>
              <a:t>گمارش تصادفي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گروه آزمايش و گروه كنترل (گواه)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اثر دارونما (لزوم بي‌اطلاعي آزمودني‌ها و مجريان آزمايش)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پيش‌آزمون و پس آزمون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30960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كاركردهاي علم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ايجاد درك و فهم نسبت به پديده‌ها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پيش‌بيني رويدادها</a:t>
            </a: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امكان كنترل پديده‌ها و رويدادها</a:t>
            </a:r>
            <a:endParaRPr lang="fa-IR" sz="3600" b="1" dirty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10434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پژوهش‌هاي شبه آزمايشي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طرح‌هايي كه در آن گروه‌ها از قبل شكل گرفته شده‌اند. </a:t>
            </a:r>
          </a:p>
          <a:p>
            <a:pPr marL="0" indent="0" algn="justLow" rtl="1">
              <a:lnSpc>
                <a:spcPct val="115000"/>
              </a:lnSpc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طرح‌هاي بدون گروه گواه.</a:t>
            </a:r>
            <a:endParaRPr lang="fa-IR" sz="3600" b="1" dirty="0">
              <a:latin typeface="Times New Roman"/>
              <a:ea typeface="Times New Roman"/>
              <a:cs typeface="B Nazanin"/>
            </a:endParaRP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9124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پژوهش‌هاي علّي مقايسه‌اي 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مقايسه گروه‌ها در شرايطي كه امكان دستكاري متغير مورد نظر وجود ندارد.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مثال: بررسي تأثير طلاق بر بهداشت رواني فرزندان.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30964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پژوهش‌هاي همبستگي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بررسي ارتباط بين متغيرها در جامعه مورد نظر (بدون دستكاري متغيرها).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مثال: رابطه بين شيوه‌هاي فرزندپروري والدين و خلق و خوي فرزندان (استنباط عليت ناممكن است).</a:t>
            </a:r>
          </a:p>
        </p:txBody>
      </p:sp>
    </p:spTree>
    <p:extLst>
      <p:ext uri="{BB962C8B-B14F-4D97-AF65-F5344CB8AC3E}">
        <p14:creationId xmlns:p14="http://schemas.microsoft.com/office/powerpoint/2010/main" val="13982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پژوهش‌هاي همبستگي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بررسي ارتباط بين متغيرها در جامعه مورد نظر (بدون دستكاري متغيرها).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مثال: رابطه بين شيوه‌هاي فرزندپروري والدين و خلق و خوي فرزندان (استنباط عليت ناممكن است).</a:t>
            </a:r>
          </a:p>
        </p:txBody>
      </p:sp>
    </p:spTree>
    <p:extLst>
      <p:ext uri="{BB962C8B-B14F-4D97-AF65-F5344CB8AC3E}">
        <p14:creationId xmlns:p14="http://schemas.microsoft.com/office/powerpoint/2010/main" val="41975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پژوهش‌هاي پيمايشي (توصيفي)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هدف بررسي ارتباط بين متغيرها نيست بلكه توصيف يك يا چند متغير است.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B Nazanin"/>
              </a:rPr>
              <a:t>بررسي ديدگاه گروهي از افراد نسبت به يك موضوع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مثال: ميزان رضايت دانشجويان از آيين‌نامه انضباطي جديد چقدر است؟</a:t>
            </a:r>
          </a:p>
        </p:txBody>
      </p:sp>
    </p:spTree>
    <p:extLst>
      <p:ext uri="{BB962C8B-B14F-4D97-AF65-F5344CB8AC3E}">
        <p14:creationId xmlns:p14="http://schemas.microsoft.com/office/powerpoint/2010/main" val="37541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روش پژوهش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تعيين جامعه و نمونه مورد بررسي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تعيين شيوه نمونه‌گيري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تعيين حجم نمونه مورد نياز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انتخاب ابزارهاي اندازه‌گيري مناسب (پرسشنامه)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انتخاب روش تجزيه و تحليل مناسب براي اطلاعات. </a:t>
            </a:r>
          </a:p>
        </p:txBody>
      </p:sp>
    </p:spTree>
    <p:extLst>
      <p:ext uri="{BB962C8B-B14F-4D97-AF65-F5344CB8AC3E}">
        <p14:creationId xmlns:p14="http://schemas.microsoft.com/office/powerpoint/2010/main" val="3836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جامعه و نمونه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دلايل انتخاب نمونه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شرايط انتخاب نمونه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حجم نمونه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روش نمونه‌گيري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42779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ابزارهاي اندازه‌گيري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پرسشنامه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لزوم توجه به </a:t>
            </a:r>
            <a:r>
              <a:rPr lang="fa-IR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/>
              </a:rPr>
              <a:t>روايي</a:t>
            </a: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 و </a:t>
            </a:r>
            <a:r>
              <a:rPr lang="fa-IR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/>
              </a:rPr>
              <a:t>پايايي</a:t>
            </a: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 پرسشنامه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1324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انتخاب روش تجزيه و تحليل نتايج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روش‌هاي آمار توصيفي و استنباطي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9140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بحث و نتيجه‌گيري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مرور يافته‌ها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ذكر شواهد همسو و ناهمسو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ارائه تبيين مناسب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پيشنهادات پژوهشي 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پيشنهادات كاربردي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محدوديت‌ها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13060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سؤال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آيا آشنايي با روش‌هاي پژوهش براي كساني كه قصد ندارند پژوهشگر شوند، ضروري است؟</a:t>
            </a:r>
            <a:endParaRPr lang="fa-IR" sz="3600" b="1" dirty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8757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انواع گزارش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پروپوزال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dirty="0" smtClean="0">
                <a:latin typeface="Times New Roman"/>
                <a:ea typeface="Times New Roman"/>
                <a:cs typeface="B Nazanin"/>
              </a:rPr>
              <a:t>پايان نامه</a:t>
            </a:r>
          </a:p>
          <a:p>
            <a:pPr marL="0" indent="0" algn="justLow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600" b="1" smtClean="0">
                <a:latin typeface="Times New Roman"/>
                <a:ea typeface="Times New Roman"/>
                <a:cs typeface="B Nazanin"/>
              </a:rPr>
              <a:t>مقاله</a:t>
            </a:r>
            <a:endParaRPr lang="fa-IR" sz="3600" b="1" dirty="0" smtClean="0">
              <a:latin typeface="Times New Roman"/>
              <a:ea typeface="Times New Roman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1179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منابع بيشتر براي مطالعه</a:t>
            </a:r>
            <a:endParaRPr lang="en-US" dirty="0"/>
          </a:p>
        </p:txBody>
      </p:sp>
      <p:pic>
        <p:nvPicPr>
          <p:cNvPr id="1028" name="Picture 4" descr="تصویر مرتب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0172"/>
            <a:ext cx="62198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منابع بيشتر براي مطالعه</a:t>
            </a:r>
            <a:endParaRPr lang="fa-IR" dirty="0"/>
          </a:p>
        </p:txBody>
      </p:sp>
      <p:pic>
        <p:nvPicPr>
          <p:cNvPr id="5" name="Picture 2" descr="D:\shrine\shrine 2\تعريف كارگاه\مقاله نويسي\کتاب\edited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48672" cy="46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مثال: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3600" b="1" dirty="0" smtClean="0"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بين شيوه‌هاي فرزندپروري والدين و خلق و خوي فرزندان رابطه وجود دارد. </a:t>
            </a:r>
          </a:p>
        </p:txBody>
      </p:sp>
    </p:spTree>
    <p:extLst>
      <p:ext uri="{BB962C8B-B14F-4D97-AF65-F5344CB8AC3E}">
        <p14:creationId xmlns:p14="http://schemas.microsoft.com/office/powerpoint/2010/main" val="4988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تعريف تحقيق علمي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972816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تحقيق عبارت است از فرايند جستجوي منظم براي مشخص كردن يك موقعيت نامعين (ديويي، 1938).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3568" y="3284984"/>
            <a:ext cx="8155834" cy="2548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fa-IR" sz="3600" b="1" dirty="0" smtClean="0">
                <a:cs typeface="B Nazanin" pitchFamily="2" charset="-78"/>
              </a:rPr>
              <a:t>تحقيق فرايندي است برنامه‌ريزي شده، هوشيارانه، نظام‌مند و قابل اعتماد براي يافتن حقايق يا فهم عميق مسائل.</a:t>
            </a:r>
          </a:p>
        </p:txBody>
      </p:sp>
    </p:spTree>
    <p:extLst>
      <p:ext uri="{BB962C8B-B14F-4D97-AF65-F5344CB8AC3E}">
        <p14:creationId xmlns:p14="http://schemas.microsoft.com/office/powerpoint/2010/main" val="35587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ويژگي‌هاي پژوهش علمي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فعاليتي است منظم و برنامه‌ريزي شده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  <a:t>يعني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600" b="1" dirty="0" smtClean="0">
                <a:cs typeface="B Nazanin" pitchFamily="2" charset="-78"/>
              </a:rPr>
              <a:t>نيازمند طرح و نقشه قبلي است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600" b="1" dirty="0" smtClean="0">
                <a:cs typeface="B Nazanin" pitchFamily="2" charset="-78"/>
              </a:rPr>
              <a:t>داراي مراحل معيني است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600" b="1" dirty="0" smtClean="0">
                <a:cs typeface="B Nazanin" pitchFamily="2" charset="-78"/>
              </a:rPr>
              <a:t>داراي زمان‌بندي مشخص است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600" b="1" dirty="0" smtClean="0">
                <a:cs typeface="B Nazanin" pitchFamily="2" charset="-78"/>
              </a:rPr>
              <a:t>يك فرايند است</a:t>
            </a:r>
          </a:p>
        </p:txBody>
      </p:sp>
    </p:spTree>
    <p:extLst>
      <p:ext uri="{BB962C8B-B14F-4D97-AF65-F5344CB8AC3E}">
        <p14:creationId xmlns:p14="http://schemas.microsoft.com/office/powerpoint/2010/main" val="4015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ويژگي‌هاي پژوهش علمي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تحقيق به </a:t>
            </a: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حل يك مسئله </a:t>
            </a:r>
            <a:r>
              <a:rPr lang="fa-IR" sz="3600" b="1" dirty="0" smtClean="0">
                <a:cs typeface="B Nazanin" pitchFamily="2" charset="-78"/>
              </a:rPr>
              <a:t>معين يا پيدا كردن پاسخ براي يك سؤال مشخص معطوف است.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  <a:t>يعني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600" b="1" dirty="0" smtClean="0">
                <a:cs typeface="B Nazanin" pitchFamily="2" charset="-78"/>
              </a:rPr>
              <a:t>بدون داشتن مسئله و سؤال، تحقيق كردن معنا ندارد.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600" b="1" dirty="0" smtClean="0">
                <a:cs typeface="B Nazanin" pitchFamily="2" charset="-78"/>
              </a:rPr>
              <a:t>همه فعاليت‌ها متوجه سؤال تحقيق است.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600" b="1" dirty="0" smtClean="0">
                <a:cs typeface="B Nazanin" pitchFamily="2" charset="-78"/>
              </a:rPr>
              <a:t>در ابتداي تحقيق از پاسخ قطعي سؤال بي‌اطلاع هستيم.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600" b="1" dirty="0" smtClean="0">
                <a:cs typeface="B Nazanin" pitchFamily="2" charset="-78"/>
              </a:rPr>
              <a:t>ممكن است حدس و گمان‌هايي در مورد پاسخ داشته باشيم. </a:t>
            </a:r>
          </a:p>
        </p:txBody>
      </p:sp>
    </p:spTree>
    <p:extLst>
      <p:ext uri="{BB962C8B-B14F-4D97-AF65-F5344CB8AC3E}">
        <p14:creationId xmlns:p14="http://schemas.microsoft.com/office/powerpoint/2010/main" val="8751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ويژگي‌هاي پژوهش علمي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cs typeface="B Nazanin" pitchFamily="2" charset="-78"/>
              </a:rPr>
              <a:t>تحقيق به دنبال بررسي مسائل نو و يافتن پاسخ‌هاي جديد است.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  <a:t>البته بررسي صحت و سقم يافته‌هاي قبلي هم مي‌تواند مسئله‌اي جديد به شمار آيد. </a:t>
            </a:r>
          </a:p>
        </p:txBody>
      </p:sp>
    </p:spTree>
    <p:extLst>
      <p:ext uri="{BB962C8B-B14F-4D97-AF65-F5344CB8AC3E}">
        <p14:creationId xmlns:p14="http://schemas.microsoft.com/office/powerpoint/2010/main" val="33164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844</TotalTime>
  <Words>1031</Words>
  <Application>Microsoft Office PowerPoint</Application>
  <PresentationFormat>On-screen Show (4:3)</PresentationFormat>
  <Paragraphs>164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Clarity</vt:lpstr>
      <vt:lpstr>Office Theme</vt:lpstr>
      <vt:lpstr>پژوهش‌ كمّي در تعليم و تربيت</vt:lpstr>
      <vt:lpstr>ضرورت آشنايي با روش‌هاي پژوهش</vt:lpstr>
      <vt:lpstr>كاركردهاي علم</vt:lpstr>
      <vt:lpstr>سؤال</vt:lpstr>
      <vt:lpstr>مثال:</vt:lpstr>
      <vt:lpstr>تعريف تحقيق علمي</vt:lpstr>
      <vt:lpstr>ويژگي‌هاي پژوهش علمي</vt:lpstr>
      <vt:lpstr>ويژگي‌هاي پژوهش علمي</vt:lpstr>
      <vt:lpstr>ويژگي‌هاي پژوهش علمي</vt:lpstr>
      <vt:lpstr>ويژگي‌هاي پژوهش علمي</vt:lpstr>
      <vt:lpstr>ويژگي‌هاي پژوهش علمي</vt:lpstr>
      <vt:lpstr>ويژگي‌هاي پژوهش علمي</vt:lpstr>
      <vt:lpstr>ويژگي‌هاي پژوهش علمي</vt:lpstr>
      <vt:lpstr>ويژگي‌هاي پژوهش علمي</vt:lpstr>
      <vt:lpstr>مهارتهاي مورد نياز پژوهشگران</vt:lpstr>
      <vt:lpstr>مراحل انجام پژوهش</vt:lpstr>
      <vt:lpstr>موضوع يا مسئله پژوهش</vt:lpstr>
      <vt:lpstr>انتخاب مسئله يا موضوع مناسب براي پژوهش</vt:lpstr>
      <vt:lpstr>مسئله پژوهش</vt:lpstr>
      <vt:lpstr>موضوع يا مسئله پژوهش</vt:lpstr>
      <vt:lpstr>بررسي پيشينه پژوهش</vt:lpstr>
      <vt:lpstr>انتخاب روش تحقيق مناسب</vt:lpstr>
      <vt:lpstr>انتخاب روش تحقيق مناسب</vt:lpstr>
      <vt:lpstr>روش تحقيق كمّي</vt:lpstr>
      <vt:lpstr>روش تحقيق كيفي</vt:lpstr>
      <vt:lpstr>روش تحقيق تركيبي</vt:lpstr>
      <vt:lpstr>برخي از انواع روش‌هاي تحقيق</vt:lpstr>
      <vt:lpstr>پژوهش‌هاي آزمايشي</vt:lpstr>
      <vt:lpstr>پژوهش‌هاي آزمايشي</vt:lpstr>
      <vt:lpstr>پژوهش‌هاي شبه آزمايشي</vt:lpstr>
      <vt:lpstr>پژوهش‌هاي علّي مقايسه‌اي </vt:lpstr>
      <vt:lpstr>پژوهش‌هاي همبستگي</vt:lpstr>
      <vt:lpstr>پژوهش‌هاي همبستگي</vt:lpstr>
      <vt:lpstr>پژوهش‌هاي پيمايشي (توصيفي)</vt:lpstr>
      <vt:lpstr>روش پژوهش</vt:lpstr>
      <vt:lpstr>جامعه و نمونه</vt:lpstr>
      <vt:lpstr>ابزارهاي اندازه‌گيري</vt:lpstr>
      <vt:lpstr>انتخاب روش تجزيه و تحليل نتايج</vt:lpstr>
      <vt:lpstr>بحث و نتيجه‌گيري</vt:lpstr>
      <vt:lpstr>انواع گزارش</vt:lpstr>
      <vt:lpstr>منابع بيشتر براي مطالعه</vt:lpstr>
      <vt:lpstr>منابع بيشتر براي مطالعه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jamshidi1</cp:lastModifiedBy>
  <cp:revision>115</cp:revision>
  <dcterms:created xsi:type="dcterms:W3CDTF">2016-05-15T05:43:46Z</dcterms:created>
  <dcterms:modified xsi:type="dcterms:W3CDTF">2019-11-11T09:16:04Z</dcterms:modified>
</cp:coreProperties>
</file>