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3" r:id="rId5"/>
    <p:sldId id="294" r:id="rId6"/>
    <p:sldId id="273" r:id="rId7"/>
    <p:sldId id="286" r:id="rId8"/>
    <p:sldId id="272" r:id="rId9"/>
    <p:sldId id="271" r:id="rId10"/>
    <p:sldId id="274" r:id="rId11"/>
    <p:sldId id="269" r:id="rId12"/>
    <p:sldId id="295" r:id="rId13"/>
    <p:sldId id="270" r:id="rId14"/>
    <p:sldId id="301" r:id="rId15"/>
    <p:sldId id="296" r:id="rId16"/>
    <p:sldId id="297" r:id="rId17"/>
    <p:sldId id="298" r:id="rId18"/>
    <p:sldId id="281" r:id="rId19"/>
    <p:sldId id="283" r:id="rId20"/>
    <p:sldId id="299" r:id="rId21"/>
    <p:sldId id="300" r:id="rId22"/>
    <p:sldId id="278" r:id="rId23"/>
    <p:sldId id="290" r:id="rId24"/>
    <p:sldId id="288" r:id="rId25"/>
    <p:sldId id="287" r:id="rId26"/>
    <p:sldId id="289" r:id="rId27"/>
    <p:sldId id="279" r:id="rId28"/>
    <p:sldId id="268" r:id="rId29"/>
    <p:sldId id="266" r:id="rId30"/>
    <p:sldId id="267"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FE5"/>
    <a:srgbClr val="000510"/>
    <a:srgbClr val="765A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70" d="100"/>
          <a:sy n="70" d="100"/>
        </p:scale>
        <p:origin x="5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F9C9BF-AB8A-4037-9F1A-845D4BB31A2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9C9BF-AB8A-4037-9F1A-845D4BB31A2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9C9BF-AB8A-4037-9F1A-845D4BB31A2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9C9BF-AB8A-4037-9F1A-845D4BB31A2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EF9C9BF-AB8A-4037-9F1A-845D4BB31A2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F9C9BF-AB8A-4037-9F1A-845D4BB31A2D}"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AF627-B090-4B5B-BF4E-80ABCD44441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F9C9BF-AB8A-4037-9F1A-845D4BB31A2D}"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F9C9BF-AB8A-4037-9F1A-845D4BB31A2D}"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9C9BF-AB8A-4037-9F1A-845D4BB31A2D}"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EF9C9BF-AB8A-4037-9F1A-845D4BB31A2D}" type="datetimeFigureOut">
              <a:rPr lang="en-US" smtClean="0"/>
              <a:t>3/10/2016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31AF627-B090-4B5B-BF4E-80ABCD4444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9C9BF-AB8A-4037-9F1A-845D4BB31A2D}"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EF9C9BF-AB8A-4037-9F1A-845D4BB31A2D}" type="datetimeFigureOut">
              <a:rPr lang="en-US" smtClean="0"/>
              <a:t>3/10/2016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31AF627-B090-4B5B-BF4E-80ABCD4444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543800" cy="1219200"/>
          </a:xfrm>
        </p:spPr>
        <p:txBody>
          <a:bodyPr/>
          <a:lstStyle/>
          <a:p>
            <a:r>
              <a:rPr lang="fa-IR" sz="2800" b="1" dirty="0" smtClean="0">
                <a:solidFill>
                  <a:srgbClr val="002060"/>
                </a:solidFill>
                <a:cs typeface="B Titr" pitchFamily="2" charset="-78"/>
              </a:rPr>
              <a:t>به نام آنکه جان را فکرت آموخت          </a:t>
            </a:r>
            <a:endParaRPr lang="en-US" sz="2800" b="1" dirty="0">
              <a:solidFill>
                <a:srgbClr val="002060"/>
              </a:solidFill>
              <a:cs typeface="B Titr" pitchFamily="2" charset="-78"/>
            </a:endParaRPr>
          </a:p>
        </p:txBody>
      </p:sp>
      <p:sp>
        <p:nvSpPr>
          <p:cNvPr id="3" name="Subtitle 2"/>
          <p:cNvSpPr>
            <a:spLocks noGrp="1"/>
          </p:cNvSpPr>
          <p:nvPr>
            <p:ph type="subTitle" idx="1"/>
          </p:nvPr>
        </p:nvSpPr>
        <p:spPr>
          <a:xfrm>
            <a:off x="228600" y="2209800"/>
            <a:ext cx="8458200" cy="4038600"/>
          </a:xfrm>
        </p:spPr>
        <p:txBody>
          <a:bodyPr>
            <a:normAutofit/>
          </a:bodyPr>
          <a:lstStyle/>
          <a:p>
            <a:pPr algn="ctr"/>
            <a:r>
              <a:rPr lang="fa-IR" sz="6600" dirty="0" smtClean="0">
                <a:solidFill>
                  <a:srgbClr val="FF0000"/>
                </a:solidFill>
                <a:cs typeface="B Sina" pitchFamily="2" charset="-78"/>
              </a:rPr>
              <a:t>درگاه فرهنگی</a:t>
            </a:r>
          </a:p>
          <a:p>
            <a:pPr algn="ctr"/>
            <a:r>
              <a:rPr lang="en-US" sz="4400" b="1" dirty="0" smtClean="0">
                <a:solidFill>
                  <a:srgbClr val="002060"/>
                </a:solidFill>
                <a:cs typeface="B Titr" pitchFamily="2" charset="-78"/>
              </a:rPr>
              <a:t>www.dnva.ir</a:t>
            </a:r>
          </a:p>
          <a:p>
            <a:pPr algn="ctr"/>
            <a:r>
              <a:rPr lang="fa-IR" sz="4000" b="1" dirty="0" smtClean="0">
                <a:solidFill>
                  <a:srgbClr val="FF0000"/>
                </a:solidFill>
                <a:cs typeface="B Sina" pitchFamily="2" charset="-78"/>
              </a:rPr>
              <a:t> </a:t>
            </a:r>
          </a:p>
          <a:p>
            <a:r>
              <a:rPr lang="fa-IR" sz="2400" b="1" dirty="0" smtClean="0">
                <a:solidFill>
                  <a:srgbClr val="FF0000"/>
                </a:solidFill>
                <a:cs typeface="B Mitra" pitchFamily="2" charset="-78"/>
              </a:rPr>
              <a:t>         معاونت فرهنگی واجتماعی</a:t>
            </a:r>
          </a:p>
          <a:p>
            <a:r>
              <a:rPr lang="fa-IR" sz="2400" b="1" dirty="0" smtClean="0">
                <a:solidFill>
                  <a:srgbClr val="FF0000"/>
                </a:solidFill>
                <a:cs typeface="B Mitra" pitchFamily="2" charset="-78"/>
              </a:rPr>
              <a:t>دانشگاه فرهنگیان</a:t>
            </a:r>
            <a:endParaRPr lang="en-US" sz="2400" b="1" dirty="0">
              <a:solidFill>
                <a:srgbClr val="FF0000"/>
              </a:solidFill>
              <a:cs typeface="B Mitra" pitchFamily="2" charset="-78"/>
            </a:endParaRPr>
          </a:p>
        </p:txBody>
      </p:sp>
    </p:spTree>
    <p:extLst>
      <p:ext uri="{BB962C8B-B14F-4D97-AF65-F5344CB8AC3E}">
        <p14:creationId xmlns:p14="http://schemas.microsoft.com/office/powerpoint/2010/main" val="4156423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صفحه  گزارشات </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48639" y="1100137"/>
            <a:ext cx="7157161" cy="4793856"/>
          </a:xfrm>
        </p:spPr>
      </p:pic>
    </p:spTree>
    <p:extLst>
      <p:ext uri="{BB962C8B-B14F-4D97-AF65-F5344CB8AC3E}">
        <p14:creationId xmlns:p14="http://schemas.microsoft.com/office/powerpoint/2010/main" val="1857792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365760"/>
            <a:ext cx="8316258" cy="548640"/>
          </a:xfrm>
        </p:spPr>
        <p:txBody>
          <a:bodyPr/>
          <a:lstStyle/>
          <a:p>
            <a:pPr algn="ctr"/>
            <a:r>
              <a:rPr lang="fa-IR" b="1" dirty="0" smtClean="0">
                <a:solidFill>
                  <a:srgbClr val="FF0000"/>
                </a:solidFill>
              </a:rPr>
              <a:t>صفحه گزارش فعالیت های فرهنگی دانشگاه ها</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2050" name="Picture 2" descr="C:\Users\yaghoobirad\Desktop\صفحات درگاه\2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62000" y="1143000"/>
            <a:ext cx="7834360" cy="537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60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026" name="Picture 2" descr="C:\Users\Administrator\Desktop\ارایه درگاه فرهنگی\صفحات درگاه\گزارش نتایج فرم فرهنگی دانشگاهها.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28" y="229000"/>
            <a:ext cx="7057143" cy="6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13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228600"/>
            <a:ext cx="8077200" cy="548640"/>
          </a:xfrm>
        </p:spPr>
        <p:txBody>
          <a:bodyPr/>
          <a:lstStyle/>
          <a:p>
            <a:pPr algn="ctr"/>
            <a:r>
              <a:rPr lang="fa-IR" sz="2200" b="1" dirty="0" smtClean="0">
                <a:solidFill>
                  <a:srgbClr val="FF0000"/>
                </a:solidFill>
              </a:rPr>
              <a:t>صفحه گزارش مقایسه ای فعالیت های فرهنگی دانشگاه ها </a:t>
            </a:r>
            <a:endParaRPr lang="en-US" sz="2200" b="1" dirty="0">
              <a:solidFill>
                <a:srgbClr val="FF0000"/>
              </a:solidFill>
            </a:endParaRPr>
          </a:p>
        </p:txBody>
      </p:sp>
      <p:sp>
        <p:nvSpPr>
          <p:cNvPr id="2" name="Content Placeholder 1"/>
          <p:cNvSpPr>
            <a:spLocks noGrp="1"/>
          </p:cNvSpPr>
          <p:nvPr>
            <p:ph idx="1"/>
          </p:nvPr>
        </p:nvSpPr>
        <p:spPr/>
        <p:txBody>
          <a:bodyPr/>
          <a:lstStyle/>
          <a:p>
            <a:endParaRPr lang="en-US" dirty="0"/>
          </a:p>
        </p:txBody>
      </p:sp>
      <p:pic>
        <p:nvPicPr>
          <p:cNvPr id="3074" name="Picture 2" descr="C:\Users\yaghoobirad\Desktop\صفحات درگاه\2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828801" y="889202"/>
            <a:ext cx="4876800" cy="580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7219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8153400" cy="548640"/>
          </a:xfrm>
        </p:spPr>
        <p:txBody>
          <a:bodyPr/>
          <a:lstStyle/>
          <a:p>
            <a:pPr algn="ctr"/>
            <a:r>
              <a:rPr lang="fa-IR" b="1" dirty="0" smtClean="0">
                <a:solidFill>
                  <a:srgbClr val="FF0000"/>
                </a:solidFill>
              </a:rPr>
              <a:t>صفحه مدیریت بادسترسی مدیریت لایه استانی</a:t>
            </a:r>
            <a:endParaRPr lang="en-US" b="1" dirty="0">
              <a:solidFill>
                <a:srgbClr val="FF0000"/>
              </a:solidFill>
            </a:endParaRPr>
          </a:p>
        </p:txBody>
      </p:sp>
      <p:pic>
        <p:nvPicPr>
          <p:cNvPr id="5" name="Picture 2" descr="C:\Users\yaghoobirad\Desktop\صفحات درگاه\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6282" y="953736"/>
            <a:ext cx="5987518" cy="575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47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2050" name="Picture 2" descr="C:\Users\Administrator\Desktop\ارایه درگاه فرهنگی\صفحات درگاه\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78" y="430705"/>
            <a:ext cx="6364244" cy="599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48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20940" cy="548640"/>
          </a:xfrm>
        </p:spPr>
        <p:txBody>
          <a:bodyPr/>
          <a:lstStyle/>
          <a:p>
            <a:pPr algn="ctr"/>
            <a:r>
              <a:rPr lang="fa-IR" b="1" dirty="0" smtClean="0">
                <a:solidFill>
                  <a:srgbClr val="FF0000"/>
                </a:solidFill>
              </a:rPr>
              <a:t>مشخصات کارکنان فرهنگی </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2400" y="914400"/>
            <a:ext cx="8821502" cy="5486399"/>
          </a:xfrm>
        </p:spPr>
      </p:pic>
    </p:spTree>
    <p:extLst>
      <p:ext uri="{BB962C8B-B14F-4D97-AF65-F5344CB8AC3E}">
        <p14:creationId xmlns:p14="http://schemas.microsoft.com/office/powerpoint/2010/main" val="138481771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مشخصات کارکنان فرهنگی </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100138"/>
            <a:ext cx="6258499" cy="5644270"/>
          </a:xfrm>
        </p:spPr>
      </p:pic>
    </p:spTree>
    <p:extLst>
      <p:ext uri="{BB962C8B-B14F-4D97-AF65-F5344CB8AC3E}">
        <p14:creationId xmlns:p14="http://schemas.microsoft.com/office/powerpoint/2010/main" val="410543635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89" y="69849"/>
            <a:ext cx="75231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yaghoobirad\Desktop\9.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447799" y="685801"/>
            <a:ext cx="628476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017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مشاهده فرم نهایی مدیریت فرهنگی</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67565" y="914400"/>
            <a:ext cx="2271235" cy="5791200"/>
          </a:xfrm>
        </p:spPr>
      </p:pic>
    </p:spTree>
    <p:extLst>
      <p:ext uri="{BB962C8B-B14F-4D97-AF65-F5344CB8AC3E}">
        <p14:creationId xmlns:p14="http://schemas.microsoft.com/office/powerpoint/2010/main" val="3358724198"/>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153400" cy="5562600"/>
          </a:xfrm>
        </p:spPr>
        <p:txBody>
          <a:bodyPr>
            <a:normAutofit/>
          </a:bodyPr>
          <a:lstStyle/>
          <a:p>
            <a:pPr algn="r" rtl="1"/>
            <a:r>
              <a:rPr lang="fa-IR" sz="3200" dirty="0">
                <a:cs typeface="B Titr" pitchFamily="2" charset="-78"/>
                <a:sym typeface="Wingdings 2"/>
              </a:rPr>
              <a:t> </a:t>
            </a:r>
            <a:r>
              <a:rPr lang="fa-IR" sz="3200" dirty="0" smtClean="0">
                <a:cs typeface="B Titr" pitchFamily="2" charset="-78"/>
                <a:sym typeface="Wingdings 2"/>
              </a:rPr>
              <a:t>  </a:t>
            </a:r>
            <a:r>
              <a:rPr lang="fa-IR" sz="2800" dirty="0" smtClean="0">
                <a:solidFill>
                  <a:srgbClr val="FF0000"/>
                </a:solidFill>
                <a:cs typeface="+mj-cs"/>
                <a:sym typeface="Wingdings 2"/>
              </a:rPr>
              <a:t>آمارفعالیت های ثبت شده در درگاه فرهنگی</a:t>
            </a:r>
          </a:p>
          <a:p>
            <a:pPr algn="ctr" rtl="1"/>
            <a:r>
              <a:rPr lang="fa-IR" sz="2800" dirty="0">
                <a:solidFill>
                  <a:srgbClr val="FF0000"/>
                </a:solidFill>
                <a:cs typeface="+mj-cs"/>
                <a:sym typeface="Wingdings 2"/>
              </a:rPr>
              <a:t> </a:t>
            </a:r>
            <a:r>
              <a:rPr lang="fa-IR" sz="2800" dirty="0" smtClean="0">
                <a:solidFill>
                  <a:srgbClr val="FF0000"/>
                </a:solidFill>
                <a:cs typeface="+mj-cs"/>
                <a:sym typeface="Wingdings 2"/>
              </a:rPr>
              <a:t>        پاییز 1394</a:t>
            </a:r>
          </a:p>
          <a:p>
            <a:pPr algn="ctr" rtl="1"/>
            <a:endParaRPr lang="fa-IR" sz="2800" dirty="0" smtClean="0">
              <a:solidFill>
                <a:srgbClr val="FF0000"/>
              </a:solidFill>
              <a:cs typeface="+mj-cs"/>
              <a:sym typeface="Wingdings 2"/>
            </a:endParaRPr>
          </a:p>
          <a:p>
            <a:pPr algn="r" rtl="1"/>
            <a:r>
              <a:rPr lang="en-US" sz="3200" dirty="0" smtClean="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فعالیت های ثبت شده: </a:t>
            </a:r>
            <a:r>
              <a:rPr lang="fa-IR" sz="3200" dirty="0" smtClean="0">
                <a:solidFill>
                  <a:schemeClr val="accent2">
                    <a:lumMod val="50000"/>
                  </a:schemeClr>
                </a:solidFill>
                <a:cs typeface="B Titr" pitchFamily="2" charset="-78"/>
                <a:sym typeface="Wingdings 2"/>
              </a:rPr>
              <a:t>4716</a:t>
            </a:r>
            <a:r>
              <a:rPr lang="fa-IR" sz="3200" dirty="0" smtClean="0">
                <a:cs typeface="B Titr" pitchFamily="2" charset="-78"/>
                <a:sym typeface="Wingdings 2"/>
              </a:rPr>
              <a:t>عنوان فعالیت </a:t>
            </a:r>
          </a:p>
          <a:p>
            <a:pPr algn="r" rtl="1"/>
            <a:r>
              <a:rPr lang="fa-IR" sz="3200" dirty="0" smtClean="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انجمن های ثبت شده: </a:t>
            </a:r>
            <a:r>
              <a:rPr lang="fa-IR" sz="3200" dirty="0" smtClean="0">
                <a:solidFill>
                  <a:schemeClr val="accent2">
                    <a:lumMod val="50000"/>
                  </a:schemeClr>
                </a:solidFill>
                <a:cs typeface="B Titr" pitchFamily="2" charset="-78"/>
                <a:sym typeface="Wingdings 2"/>
              </a:rPr>
              <a:t>320</a:t>
            </a:r>
            <a:r>
              <a:rPr lang="fa-IR" sz="3200" dirty="0" smtClean="0">
                <a:cs typeface="B Titr" pitchFamily="2" charset="-78"/>
                <a:sym typeface="Wingdings 2"/>
              </a:rPr>
              <a:t> عنوان انجمن </a:t>
            </a:r>
          </a:p>
          <a:p>
            <a:pPr algn="r" rtl="1"/>
            <a:r>
              <a:rPr lang="fa-IR" sz="3200" dirty="0" smtClean="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تشکل های ثبت شده: </a:t>
            </a:r>
            <a:r>
              <a:rPr lang="fa-IR" sz="3200" dirty="0" smtClean="0">
                <a:solidFill>
                  <a:schemeClr val="accent2">
                    <a:lumMod val="50000"/>
                  </a:schemeClr>
                </a:solidFill>
                <a:cs typeface="B Titr" pitchFamily="2" charset="-78"/>
                <a:sym typeface="Wingdings 2"/>
              </a:rPr>
              <a:t>58 </a:t>
            </a:r>
            <a:r>
              <a:rPr lang="fa-IR" sz="3200" dirty="0" smtClean="0">
                <a:cs typeface="B Titr" pitchFamily="2" charset="-78"/>
                <a:sym typeface="Wingdings 2"/>
              </a:rPr>
              <a:t>عنوان تشکل</a:t>
            </a:r>
          </a:p>
          <a:p>
            <a:pPr algn="r" rtl="1"/>
            <a:r>
              <a:rPr lang="fa-IR" sz="3200" dirty="0" smtClean="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کانون های ثبت شده: </a:t>
            </a:r>
            <a:r>
              <a:rPr lang="fa-IR" sz="3200" dirty="0" smtClean="0">
                <a:solidFill>
                  <a:schemeClr val="accent2">
                    <a:lumMod val="50000"/>
                  </a:schemeClr>
                </a:solidFill>
                <a:cs typeface="B Titr" pitchFamily="2" charset="-78"/>
                <a:sym typeface="Wingdings 2"/>
              </a:rPr>
              <a:t>705</a:t>
            </a:r>
            <a:r>
              <a:rPr lang="fa-IR" sz="3200" dirty="0" smtClean="0">
                <a:cs typeface="B Titr" pitchFamily="2" charset="-78"/>
                <a:sym typeface="Wingdings 2"/>
              </a:rPr>
              <a:t>عنوان کانون</a:t>
            </a:r>
          </a:p>
          <a:p>
            <a:pPr algn="r" rtl="1"/>
            <a:r>
              <a:rPr lang="fa-IR" sz="3200" dirty="0" smtClean="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نشریات ثبت شده: </a:t>
            </a:r>
            <a:r>
              <a:rPr lang="fa-IR" sz="3200" dirty="0" smtClean="0">
                <a:solidFill>
                  <a:schemeClr val="accent2">
                    <a:lumMod val="50000"/>
                  </a:schemeClr>
                </a:solidFill>
                <a:cs typeface="B Titr" pitchFamily="2" charset="-78"/>
                <a:sym typeface="Wingdings 2"/>
              </a:rPr>
              <a:t>127</a:t>
            </a:r>
            <a:r>
              <a:rPr lang="fa-IR" sz="3200" dirty="0" smtClean="0">
                <a:cs typeface="B Titr" pitchFamily="2" charset="-78"/>
                <a:sym typeface="Wingdings 2"/>
              </a:rPr>
              <a:t>عنوان نشریه </a:t>
            </a:r>
          </a:p>
          <a:p>
            <a:pPr algn="r" rtl="1"/>
            <a:r>
              <a:rPr lang="fa-IR" sz="3200" dirty="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گروههای خیریه دانشجویی: </a:t>
            </a:r>
            <a:r>
              <a:rPr lang="fa-IR" sz="3200" dirty="0" smtClean="0">
                <a:solidFill>
                  <a:schemeClr val="accent2">
                    <a:lumMod val="50000"/>
                  </a:schemeClr>
                </a:solidFill>
                <a:cs typeface="B Titr" pitchFamily="2" charset="-78"/>
                <a:sym typeface="Wingdings 2"/>
              </a:rPr>
              <a:t>14</a:t>
            </a:r>
            <a:r>
              <a:rPr lang="fa-IR" sz="3200" dirty="0" smtClean="0">
                <a:cs typeface="B Titr" pitchFamily="2" charset="-78"/>
                <a:sym typeface="Wingdings 2"/>
              </a:rPr>
              <a:t> عنوان خیریه </a:t>
            </a:r>
          </a:p>
        </p:txBody>
      </p:sp>
    </p:spTree>
    <p:extLst>
      <p:ext uri="{BB962C8B-B14F-4D97-AF65-F5344CB8AC3E}">
        <p14:creationId xmlns:p14="http://schemas.microsoft.com/office/powerpoint/2010/main" val="2071602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fa-IR" sz="4800" dirty="0" smtClean="0">
                <a:solidFill>
                  <a:srgbClr val="FF0000"/>
                </a:solidFill>
              </a:rPr>
              <a:t>تایید فعالیت های فرهنگی</a:t>
            </a:r>
          </a:p>
          <a:p>
            <a:pPr algn="ctr"/>
            <a:r>
              <a:rPr lang="fa-IR" sz="4800" dirty="0" smtClean="0">
                <a:solidFill>
                  <a:srgbClr val="FF0000"/>
                </a:solidFill>
              </a:rPr>
              <a:t>توسط مدیران استانی  </a:t>
            </a:r>
          </a:p>
          <a:p>
            <a:pPr algn="ctr"/>
            <a:endParaRPr lang="fa-IR" sz="4800" dirty="0" smtClean="0">
              <a:solidFill>
                <a:srgbClr val="FF0000"/>
              </a:solidFill>
            </a:endParaRPr>
          </a:p>
          <a:p>
            <a:pPr algn="ctr"/>
            <a:endParaRPr lang="en-US" sz="4800" dirty="0">
              <a:solidFill>
                <a:srgbClr val="FF0000"/>
              </a:solidFill>
            </a:endParaRPr>
          </a:p>
        </p:txBody>
      </p:sp>
    </p:spTree>
    <p:extLst>
      <p:ext uri="{BB962C8B-B14F-4D97-AF65-F5344CB8AC3E}">
        <p14:creationId xmlns:p14="http://schemas.microsoft.com/office/powerpoint/2010/main" val="1071300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5096"/>
            <a:ext cx="8153400" cy="548640"/>
          </a:xfrm>
        </p:spPr>
        <p:txBody>
          <a:bodyPr/>
          <a:lstStyle/>
          <a:p>
            <a:pPr algn="ctr"/>
            <a:r>
              <a:rPr lang="fa-IR" sz="2400" b="1" dirty="0" smtClean="0">
                <a:solidFill>
                  <a:srgbClr val="FF0000"/>
                </a:solidFill>
              </a:rPr>
              <a:t>مراحل تائید فعالیت فرهنگی توسط مدیریت استانی</a:t>
            </a:r>
            <a:endParaRPr lang="en-US" sz="2400" b="1" dirty="0">
              <a:solidFill>
                <a:srgbClr val="FF0000"/>
              </a:solidFill>
            </a:endParaRPr>
          </a:p>
        </p:txBody>
      </p:sp>
      <p:pic>
        <p:nvPicPr>
          <p:cNvPr id="5" name="Picture 2" descr="C:\Users\yaghoobirad\Desktop\صفحات درگاه\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6282" y="953736"/>
            <a:ext cx="5987518" cy="575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367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C:\Users\yaghoobirad\Desktop\صفحات درگاه\1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71600" y="940292"/>
            <a:ext cx="6513987" cy="56891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822960" y="365760"/>
            <a:ext cx="7520940" cy="548640"/>
          </a:xfrm>
        </p:spPr>
        <p:txBody>
          <a:bodyPr/>
          <a:lstStyle/>
          <a:p>
            <a:pPr algn="ctr"/>
            <a:r>
              <a:rPr lang="fa-IR" dirty="0" smtClean="0">
                <a:solidFill>
                  <a:srgbClr val="FF0000"/>
                </a:solidFill>
              </a:rPr>
              <a:t>تائید فعالیت های فرهنگی دانشگاه </a:t>
            </a:r>
            <a:endParaRPr lang="en-US" dirty="0">
              <a:solidFill>
                <a:srgbClr val="FF0000"/>
              </a:solidFill>
            </a:endParaRPr>
          </a:p>
        </p:txBody>
      </p:sp>
    </p:spTree>
    <p:extLst>
      <p:ext uri="{BB962C8B-B14F-4D97-AF65-F5344CB8AC3E}">
        <p14:creationId xmlns:p14="http://schemas.microsoft.com/office/powerpoint/2010/main" val="1673951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فرم تائید فعالیت فرهنگی </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4098" name="Picture 2" descr="C:\Users\yaghoobirad\Desktop\صفحات درگاه\تایید فعالیت.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8200" y="953265"/>
            <a:ext cx="7467600" cy="564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12978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فرم تائید فعالیت های فرهنگی </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3074" name="Picture 2" descr="C:\Users\yaghoobirad\Desktop\صفحات درگاه\تایید فعالیت 2.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52600" y="1066800"/>
            <a:ext cx="6181276" cy="532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393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فرم تائید فعالیت فرهنگی </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2050" name="Picture 2" descr="C:\Users\yaghoobirad\Desktop\صفحات درگاه\2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62000" y="1143000"/>
            <a:ext cx="7678429" cy="526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75182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فرم تائید فعالیت فرهنگی </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323940" y="1015776"/>
            <a:ext cx="6372260" cy="5689824"/>
          </a:xfrm>
        </p:spPr>
      </p:pic>
    </p:spTree>
    <p:extLst>
      <p:ext uri="{BB962C8B-B14F-4D97-AF65-F5344CB8AC3E}">
        <p14:creationId xmlns:p14="http://schemas.microsoft.com/office/powerpoint/2010/main" val="36164675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descr="C:\Users\yaghoobirad\Desktop\صفحات درگاه\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096000" cy="50671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8462"/>
            <a:ext cx="75231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617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400" b="1" dirty="0" smtClean="0">
                <a:solidFill>
                  <a:srgbClr val="FF0000"/>
                </a:solidFill>
              </a:rPr>
              <a:t>نکاتی کلیدی درباره ثبت فعالیت فرهنگی</a:t>
            </a:r>
            <a:endParaRPr lang="en-US" sz="2400" b="1" dirty="0">
              <a:solidFill>
                <a:srgbClr val="FF0000"/>
              </a:solidFill>
            </a:endParaRPr>
          </a:p>
        </p:txBody>
      </p:sp>
      <p:sp>
        <p:nvSpPr>
          <p:cNvPr id="3" name="Content Placeholder 2"/>
          <p:cNvSpPr>
            <a:spLocks noGrp="1"/>
          </p:cNvSpPr>
          <p:nvPr>
            <p:ph idx="1"/>
          </p:nvPr>
        </p:nvSpPr>
        <p:spPr>
          <a:xfrm>
            <a:off x="838200" y="1066800"/>
            <a:ext cx="7520940" cy="4191000"/>
          </a:xfrm>
        </p:spPr>
        <p:txBody>
          <a:bodyPr>
            <a:noAutofit/>
          </a:bodyPr>
          <a:lstStyle/>
          <a:p>
            <a:pPr algn="r" rtl="1"/>
            <a:r>
              <a:rPr lang="fa-IR" sz="1800" dirty="0" smtClean="0">
                <a:cs typeface="B Titr" pitchFamily="2" charset="-78"/>
              </a:rPr>
              <a:t>1- در بخش زمینه فعالیت 1یا چند مورد را می توان انتخاب کرد.</a:t>
            </a:r>
          </a:p>
          <a:p>
            <a:pPr algn="r" rtl="1"/>
            <a:r>
              <a:rPr lang="fa-IR" sz="1800" dirty="0" smtClean="0">
                <a:cs typeface="B Titr" pitchFamily="2" charset="-78"/>
              </a:rPr>
              <a:t>2-عنوان فعالیت به صورت کامل و گویا ثبت شود.ازعناوین کلی مانند همایش و نمایشگاه و ..خودداری شود.</a:t>
            </a:r>
          </a:p>
          <a:p>
            <a:pPr algn="r" rtl="1"/>
            <a:r>
              <a:rPr lang="fa-IR" sz="1800" dirty="0" smtClean="0">
                <a:cs typeface="B Titr" pitchFamily="2" charset="-78"/>
              </a:rPr>
              <a:t>3- توضیح فعالیت 2الی 3 خط باشد ازتوضیحات طولانی و به شکل خبری خود داری شود.</a:t>
            </a:r>
          </a:p>
          <a:p>
            <a:pPr algn="r" rtl="1"/>
            <a:r>
              <a:rPr lang="fa-IR" sz="1800" dirty="0" smtClean="0">
                <a:cs typeface="B Titr" pitchFamily="2" charset="-78"/>
              </a:rPr>
              <a:t>4- اگر فعالیتی در برگیرنده چند نوع برگزاری است نوع غالب را انتخاب می کنیم .</a:t>
            </a:r>
          </a:p>
          <a:p>
            <a:pPr algn="r" rtl="1"/>
            <a:r>
              <a:rPr lang="fa-IR" sz="1800" dirty="0" smtClean="0">
                <a:cs typeface="B Titr" pitchFamily="2" charset="-78"/>
              </a:rPr>
              <a:t>5- در بخش مخاطب ها ، اگر فعالیت مورد نظر برای همه گروه های دانشجویی و اساتید باشد مخاطب دانشجو را انتخاب می کنیم .</a:t>
            </a:r>
          </a:p>
          <a:p>
            <a:pPr algn="r" rtl="1"/>
            <a:r>
              <a:rPr lang="fa-IR" sz="1800" dirty="0" smtClean="0">
                <a:cs typeface="B Titr" pitchFamily="2" charset="-78"/>
              </a:rPr>
              <a:t>6- اگر نوع فعالیت آموزشی باشد تعداد به صورت نفر ساعت ثبت می گردد.تعداد ساعات ضربدر شرکت کنندگان</a:t>
            </a:r>
          </a:p>
          <a:p>
            <a:pPr algn="r" rtl="1"/>
            <a:r>
              <a:rPr lang="fa-IR" sz="1800" dirty="0" smtClean="0">
                <a:cs typeface="B Titr" pitchFamily="2" charset="-78"/>
              </a:rPr>
              <a:t>7- باتوجه به مشکل بودن مرزبندی بین فعالیتهای فرهنگی ، نزدیکترین محور را به فعالیت مورد نظر انتخاب نموده و حدالامکان از محور سایر کم تر استفاده شود.</a:t>
            </a:r>
            <a:endParaRPr lang="en-US" sz="1800" dirty="0">
              <a:cs typeface="B Titr" pitchFamily="2" charset="-78"/>
            </a:endParaRPr>
          </a:p>
        </p:txBody>
      </p:sp>
    </p:spTree>
    <p:extLst>
      <p:ext uri="{BB962C8B-B14F-4D97-AF65-F5344CB8AC3E}">
        <p14:creationId xmlns:p14="http://schemas.microsoft.com/office/powerpoint/2010/main" val="339408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000" b="1" dirty="0" smtClean="0">
                <a:solidFill>
                  <a:srgbClr val="FF0000"/>
                </a:solidFill>
              </a:rPr>
              <a:t>نکات کلیدی درگاه فرهنگی</a:t>
            </a:r>
            <a:endParaRPr lang="en-US" sz="2000" b="1" dirty="0">
              <a:solidFill>
                <a:srgbClr val="FF0000"/>
              </a:solidFill>
            </a:endParaRPr>
          </a:p>
        </p:txBody>
      </p:sp>
      <p:sp>
        <p:nvSpPr>
          <p:cNvPr id="3" name="Content Placeholder 2"/>
          <p:cNvSpPr>
            <a:spLocks noGrp="1"/>
          </p:cNvSpPr>
          <p:nvPr>
            <p:ph idx="1"/>
          </p:nvPr>
        </p:nvSpPr>
        <p:spPr>
          <a:xfrm>
            <a:off x="822960" y="1100628"/>
            <a:ext cx="7520940" cy="4233372"/>
          </a:xfrm>
        </p:spPr>
        <p:txBody>
          <a:bodyPr>
            <a:noAutofit/>
          </a:bodyPr>
          <a:lstStyle/>
          <a:p>
            <a:pPr algn="r" rtl="1"/>
            <a:r>
              <a:rPr lang="fa-IR" sz="2000" dirty="0" smtClean="0">
                <a:cs typeface="B Titr" pitchFamily="2" charset="-78"/>
              </a:rPr>
              <a:t>1- فرم جامع فرهنگی دانشگاه فرم اطلاعات آماری نزد وزارت علوم است لذا بایستی همواره به روز و دقیق بوده</a:t>
            </a:r>
            <a:r>
              <a:rPr lang="en-US" sz="2000" dirty="0" smtClean="0">
                <a:cs typeface="B Titr" pitchFamily="2" charset="-78"/>
              </a:rPr>
              <a:t> </a:t>
            </a:r>
            <a:r>
              <a:rPr lang="fa-IR" sz="2000" dirty="0" smtClean="0">
                <a:cs typeface="B Titr" pitchFamily="2" charset="-78"/>
              </a:rPr>
              <a:t>و هرگونه تغییر بلافاصله اصلاح شود.</a:t>
            </a:r>
          </a:p>
          <a:p>
            <a:pPr algn="r" rtl="1"/>
            <a:r>
              <a:rPr lang="fa-IR" sz="2000" dirty="0" smtClean="0">
                <a:cs typeface="B Titr" pitchFamily="2" charset="-78"/>
              </a:rPr>
              <a:t>2- اساتید همکار فرهنگی عبارتنداز: مشاور فرهنگی رئیس دانشگاه – مشاور فرهنگی معاون فرهنگی – مشاور تشکل های دانشجویی (انجمن – کانون- نشریات و..)</a:t>
            </a:r>
          </a:p>
          <a:p>
            <a:pPr algn="r" rtl="1"/>
            <a:r>
              <a:rPr lang="fa-IR" sz="2000" dirty="0" smtClean="0">
                <a:cs typeface="B Titr" pitchFamily="2" charset="-78"/>
              </a:rPr>
              <a:t>3- درفرم جامع فرهنگی در بخش های انجمن ها –کانون ها- نشریات –تشکل ها و.. نکات ذیل مورد توجه قرار گیرد:</a:t>
            </a:r>
          </a:p>
          <a:p>
            <a:pPr algn="r" rtl="1">
              <a:buFontTx/>
              <a:buChar char="-"/>
            </a:pPr>
            <a:r>
              <a:rPr lang="fa-IR" sz="2000" dirty="0" smtClean="0">
                <a:cs typeface="B Titr" pitchFamily="2" charset="-78"/>
              </a:rPr>
              <a:t>سال شروع فعالیت سال تاسیس درج  شود نه سال شروع دوره فعالیت جدید.</a:t>
            </a:r>
          </a:p>
          <a:p>
            <a:pPr marL="0" indent="0" algn="r" rtl="1"/>
            <a:r>
              <a:rPr lang="fa-IR" sz="2000" dirty="0" smtClean="0">
                <a:cs typeface="B Titr" pitchFamily="2" charset="-78"/>
              </a:rPr>
              <a:t>- شروع دوره جدید مطابق با انتخابات است.</a:t>
            </a:r>
          </a:p>
          <a:p>
            <a:pPr algn="r" rtl="1">
              <a:buFontTx/>
              <a:buChar char="-"/>
            </a:pPr>
            <a:r>
              <a:rPr lang="fa-IR" sz="2000" dirty="0" smtClean="0">
                <a:cs typeface="B Titr" pitchFamily="2" charset="-78"/>
              </a:rPr>
              <a:t>اگر انجمن یا کانون و..ازحالت فعال به غیر فعال تبدیل شد آن را حذف نمی کنیم ، غیرفعال می کنیم تا اطلاعات در سیستم باقی بماند.(بایگانی سوابق و پیشینه فعالیت)</a:t>
            </a:r>
          </a:p>
          <a:p>
            <a:pPr marL="0" indent="0" algn="r" rtl="1"/>
            <a:endParaRPr lang="en-US" sz="2000" dirty="0"/>
          </a:p>
        </p:txBody>
      </p:sp>
    </p:spTree>
    <p:extLst>
      <p:ext uri="{BB962C8B-B14F-4D97-AF65-F5344CB8AC3E}">
        <p14:creationId xmlns:p14="http://schemas.microsoft.com/office/powerpoint/2010/main" val="2015711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81000"/>
            <a:ext cx="7787640" cy="5791200"/>
          </a:xfrm>
        </p:spPr>
        <p:txBody>
          <a:bodyPr/>
          <a:lstStyle/>
          <a:p>
            <a:pPr marL="457200" lvl="0" indent="-457200" algn="r" rtl="1">
              <a:buFont typeface="Wingdings 2"/>
              <a:buChar char="®"/>
            </a:pPr>
            <a:endParaRPr lang="fa-IR" sz="3000" dirty="0" smtClean="0">
              <a:solidFill>
                <a:srgbClr val="000000"/>
              </a:solidFill>
              <a:cs typeface="B Titr" pitchFamily="2" charset="-78"/>
              <a:sym typeface="Wingdings 2"/>
            </a:endParaRPr>
          </a:p>
          <a:p>
            <a:pPr marL="0" lvl="0" indent="0" algn="r" rtl="1"/>
            <a:r>
              <a:rPr lang="fa-IR" sz="3000" dirty="0" smtClean="0">
                <a:solidFill>
                  <a:srgbClr val="000000"/>
                </a:solidFill>
                <a:cs typeface="B Titr" pitchFamily="2" charset="-78"/>
                <a:sym typeface="Wingdings 2"/>
              </a:rPr>
              <a:t>  </a:t>
            </a:r>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تعداد </a:t>
            </a:r>
            <a:r>
              <a:rPr lang="fa-IR" sz="3000" dirty="0">
                <a:solidFill>
                  <a:srgbClr val="000000"/>
                </a:solidFill>
                <a:cs typeface="B Titr" pitchFamily="2" charset="-78"/>
                <a:sym typeface="Wingdings 2"/>
              </a:rPr>
              <a:t>مراکز دینی و قرآنی: </a:t>
            </a:r>
            <a:r>
              <a:rPr lang="fa-IR" sz="3000" dirty="0" smtClean="0">
                <a:solidFill>
                  <a:schemeClr val="accent2">
                    <a:lumMod val="50000"/>
                  </a:schemeClr>
                </a:solidFill>
                <a:cs typeface="B Titr" pitchFamily="2" charset="-78"/>
                <a:sym typeface="Wingdings 2"/>
              </a:rPr>
              <a:t>24</a:t>
            </a:r>
            <a:r>
              <a:rPr lang="fa-IR" sz="3000" dirty="0" smtClean="0">
                <a:solidFill>
                  <a:srgbClr val="000000"/>
                </a:solidFill>
                <a:cs typeface="B Titr" pitchFamily="2" charset="-78"/>
                <a:sym typeface="Wingdings 2"/>
              </a:rPr>
              <a:t> </a:t>
            </a:r>
            <a:r>
              <a:rPr lang="fa-IR" sz="3000" dirty="0">
                <a:solidFill>
                  <a:srgbClr val="000000"/>
                </a:solidFill>
                <a:cs typeface="B Titr" pitchFamily="2" charset="-78"/>
                <a:sym typeface="Wingdings 2"/>
              </a:rPr>
              <a:t>عنوان مرکز </a:t>
            </a:r>
            <a:r>
              <a:rPr lang="fa-IR" sz="3000" dirty="0" smtClean="0">
                <a:solidFill>
                  <a:srgbClr val="000000"/>
                </a:solidFill>
                <a:cs typeface="B Titr" pitchFamily="2" charset="-78"/>
                <a:sym typeface="Wingdings 2"/>
              </a:rPr>
              <a:t>قرآنی </a:t>
            </a:r>
          </a:p>
          <a:p>
            <a:pPr marL="0" lvl="0" indent="0" algn="r" rtl="1"/>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تعداد اردوهای ثبت شده: </a:t>
            </a:r>
            <a:r>
              <a:rPr lang="fa-IR" sz="3000" dirty="0" smtClean="0">
                <a:solidFill>
                  <a:schemeClr val="accent2">
                    <a:lumMod val="50000"/>
                  </a:schemeClr>
                </a:solidFill>
                <a:cs typeface="B Titr" pitchFamily="2" charset="-78"/>
                <a:sym typeface="Wingdings 2"/>
              </a:rPr>
              <a:t>400</a:t>
            </a:r>
            <a:r>
              <a:rPr lang="fa-IR" sz="3000" dirty="0" smtClean="0">
                <a:solidFill>
                  <a:srgbClr val="000000"/>
                </a:solidFill>
                <a:cs typeface="B Titr" pitchFamily="2" charset="-78"/>
                <a:sym typeface="Wingdings 2"/>
              </a:rPr>
              <a:t> عنوان اردو</a:t>
            </a:r>
          </a:p>
          <a:p>
            <a:pPr marL="0" lvl="0" indent="0" algn="r" rtl="1"/>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تعداد فعالیت های قرآنی ثبت شده: </a:t>
            </a:r>
            <a:r>
              <a:rPr lang="fa-IR" sz="3000" dirty="0" smtClean="0">
                <a:solidFill>
                  <a:schemeClr val="accent2">
                    <a:lumMod val="50000"/>
                  </a:schemeClr>
                </a:solidFill>
                <a:cs typeface="B Titr" pitchFamily="2" charset="-78"/>
                <a:sym typeface="Wingdings 2"/>
              </a:rPr>
              <a:t>153</a:t>
            </a:r>
            <a:r>
              <a:rPr lang="fa-IR" sz="3000" dirty="0" smtClean="0">
                <a:solidFill>
                  <a:srgbClr val="000000"/>
                </a:solidFill>
                <a:cs typeface="B Titr" pitchFamily="2" charset="-78"/>
                <a:sym typeface="Wingdings 2"/>
              </a:rPr>
              <a:t>عنوان فعالیت</a:t>
            </a:r>
          </a:p>
          <a:p>
            <a:pPr marL="0" lvl="0" indent="0" algn="r" rtl="1"/>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تعداد کرسی های آزاد اندیشی برگزارشده: </a:t>
            </a:r>
            <a:r>
              <a:rPr lang="fa-IR" sz="3000" dirty="0" smtClean="0">
                <a:solidFill>
                  <a:schemeClr val="accent2">
                    <a:lumMod val="50000"/>
                  </a:schemeClr>
                </a:solidFill>
                <a:cs typeface="B Titr" pitchFamily="2" charset="-78"/>
                <a:sym typeface="Wingdings 2"/>
              </a:rPr>
              <a:t>85</a:t>
            </a:r>
            <a:r>
              <a:rPr lang="fa-IR" sz="3000" dirty="0" smtClean="0">
                <a:solidFill>
                  <a:srgbClr val="000000"/>
                </a:solidFill>
                <a:cs typeface="B Titr" pitchFamily="2" charset="-78"/>
                <a:sym typeface="Wingdings 2"/>
              </a:rPr>
              <a:t>مورد</a:t>
            </a:r>
          </a:p>
          <a:p>
            <a:pPr marL="0" lvl="0" indent="0" algn="r" rtl="1"/>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 تعداد فعالیت های گسترش فرهنگ نماز:</a:t>
            </a:r>
            <a:r>
              <a:rPr lang="fa-IR" sz="3000" dirty="0" smtClean="0">
                <a:solidFill>
                  <a:schemeClr val="accent2">
                    <a:lumMod val="50000"/>
                  </a:schemeClr>
                </a:solidFill>
                <a:cs typeface="B Titr" pitchFamily="2" charset="-78"/>
                <a:sym typeface="Wingdings 2"/>
              </a:rPr>
              <a:t>70</a:t>
            </a:r>
            <a:r>
              <a:rPr lang="fa-IR" sz="3000" dirty="0" smtClean="0">
                <a:solidFill>
                  <a:srgbClr val="000000"/>
                </a:solidFill>
                <a:cs typeface="B Titr" pitchFamily="2" charset="-78"/>
                <a:sym typeface="Wingdings 2"/>
              </a:rPr>
              <a:t>فعالیت</a:t>
            </a:r>
          </a:p>
          <a:p>
            <a:pPr marL="0" lvl="0" indent="0" algn="r" rtl="1"/>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تعداد مناسبت های ثبت شده: </a:t>
            </a:r>
            <a:r>
              <a:rPr lang="fa-IR" sz="3000" dirty="0" smtClean="0">
                <a:solidFill>
                  <a:schemeClr val="accent2">
                    <a:lumMod val="50000"/>
                  </a:schemeClr>
                </a:solidFill>
                <a:cs typeface="B Titr" pitchFamily="2" charset="-78"/>
                <a:sym typeface="Wingdings 2"/>
              </a:rPr>
              <a:t>900</a:t>
            </a:r>
            <a:r>
              <a:rPr lang="fa-IR" sz="3000" dirty="0" smtClean="0">
                <a:solidFill>
                  <a:srgbClr val="000000"/>
                </a:solidFill>
                <a:cs typeface="B Titr" pitchFamily="2" charset="-78"/>
                <a:sym typeface="Wingdings 2"/>
              </a:rPr>
              <a:t> مورد</a:t>
            </a:r>
          </a:p>
          <a:p>
            <a:pPr marL="0" lvl="0" indent="0" algn="r" rtl="1"/>
            <a:endParaRPr lang="fa-IR" sz="3200" dirty="0">
              <a:solidFill>
                <a:srgbClr val="000000"/>
              </a:solidFill>
              <a:cs typeface="B Titr" pitchFamily="2" charset="-78"/>
              <a:sym typeface="Wingdings 2"/>
            </a:endParaRPr>
          </a:p>
        </p:txBody>
      </p:sp>
    </p:spTree>
    <p:extLst>
      <p:ext uri="{BB962C8B-B14F-4D97-AF65-F5344CB8AC3E}">
        <p14:creationId xmlns:p14="http://schemas.microsoft.com/office/powerpoint/2010/main" val="3406472826"/>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33400"/>
            <a:ext cx="7520940" cy="4419600"/>
          </a:xfrm>
        </p:spPr>
        <p:txBody>
          <a:bodyPr/>
          <a:lstStyle/>
          <a:p>
            <a:pPr algn="r" rtl="1"/>
            <a:r>
              <a:rPr lang="fa-IR" dirty="0" smtClean="0"/>
              <a:t>- </a:t>
            </a:r>
            <a:r>
              <a:rPr lang="fa-IR" sz="1800" dirty="0" smtClean="0">
                <a:cs typeface="B Titr" pitchFamily="2" charset="-78"/>
              </a:rPr>
              <a:t>درثبت تشکل ها ، کانونها و...، منظور از تعداد اعضای فعال ، تعداد دانشجویان فعال در آن تشکل است که برخی ازکاربران به اشتباه تعداد اعضای شورای مرکزی را درج کرده اند که صحیح نیست.اعضای شورای مرکزی تعدادشان ثابت است مانند اینکه اعضای کانون ها 15 نفرند.</a:t>
            </a:r>
            <a:endParaRPr lang="en-US" sz="1800" dirty="0">
              <a:cs typeface="B Titr" pitchFamily="2" charset="-78"/>
            </a:endParaRPr>
          </a:p>
        </p:txBody>
      </p:sp>
    </p:spTree>
    <p:extLst>
      <p:ext uri="{BB962C8B-B14F-4D97-AF65-F5344CB8AC3E}">
        <p14:creationId xmlns:p14="http://schemas.microsoft.com/office/powerpoint/2010/main" val="2894145635"/>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utiful_fall_in_photos_07.jpg"/>
          <p:cNvPicPr>
            <a:picLocks noGrp="1" noChangeAspect="1"/>
          </p:cNvPicPr>
          <p:nvPr>
            <p:ph idx="1"/>
          </p:nvPr>
        </p:nvPicPr>
        <p:blipFill>
          <a:blip r:embed="rId2" cstate="print"/>
          <a:stretch>
            <a:fillRect/>
          </a:stretch>
        </p:blipFill>
        <p:spPr>
          <a:xfrm>
            <a:off x="1447800" y="491217"/>
            <a:ext cx="6926767" cy="5071383"/>
          </a:xfrm>
          <a:prstGeom prst="rect">
            <a:avLst/>
          </a:prstGeom>
          <a:ln>
            <a:noFill/>
          </a:ln>
          <a:effectLst>
            <a:softEdge rad="112500"/>
          </a:effectLst>
        </p:spPr>
      </p:pic>
      <p:sp>
        <p:nvSpPr>
          <p:cNvPr id="6146" name="Titre 1"/>
          <p:cNvSpPr>
            <a:spLocks noGrp="1"/>
          </p:cNvSpPr>
          <p:nvPr>
            <p:ph type="title"/>
          </p:nvPr>
        </p:nvSpPr>
        <p:spPr>
          <a:xfrm>
            <a:off x="152400" y="274638"/>
            <a:ext cx="8534400" cy="4373562"/>
          </a:xfrm>
        </p:spPr>
        <p:txBody>
          <a:bodyPr/>
          <a:lstStyle/>
          <a:p>
            <a:pPr algn="ctr"/>
            <a:r>
              <a:rPr lang="fa-IR" sz="3600" b="1" dirty="0" smtClean="0">
                <a:solidFill>
                  <a:srgbClr val="FF0000"/>
                </a:solidFill>
                <a:latin typeface="IranNastaliq" pitchFamily="18" charset="0"/>
                <a:cs typeface="IranNastaliq" pitchFamily="18" charset="0"/>
              </a:rPr>
              <a:t>از توجه شما همکاران گرامی</a:t>
            </a:r>
            <a:br>
              <a:rPr lang="fa-IR" sz="3600" b="1" dirty="0" smtClean="0">
                <a:solidFill>
                  <a:srgbClr val="FF0000"/>
                </a:solidFill>
                <a:latin typeface="IranNastaliq" pitchFamily="18" charset="0"/>
                <a:cs typeface="IranNastaliq" pitchFamily="18" charset="0"/>
              </a:rPr>
            </a:br>
            <a:r>
              <a:rPr lang="fa-IR" sz="3600" b="1" dirty="0" smtClean="0">
                <a:solidFill>
                  <a:srgbClr val="FF0000"/>
                </a:solidFill>
                <a:latin typeface="IranNastaliq" pitchFamily="18" charset="0"/>
                <a:cs typeface="IranNastaliq" pitchFamily="18" charset="0"/>
              </a:rPr>
              <a:t/>
            </a:r>
            <a:br>
              <a:rPr lang="fa-IR" sz="3600" b="1" dirty="0" smtClean="0">
                <a:solidFill>
                  <a:srgbClr val="FF0000"/>
                </a:solidFill>
                <a:latin typeface="IranNastaliq" pitchFamily="18" charset="0"/>
                <a:cs typeface="IranNastaliq" pitchFamily="18" charset="0"/>
              </a:rPr>
            </a:br>
            <a:r>
              <a:rPr lang="fa-IR" sz="3600" b="1" dirty="0" smtClean="0">
                <a:solidFill>
                  <a:srgbClr val="FF0000"/>
                </a:solidFill>
                <a:latin typeface="IranNastaliq" pitchFamily="18" charset="0"/>
                <a:cs typeface="IranNastaliq" pitchFamily="18" charset="0"/>
              </a:rPr>
              <a:t>صمیمانه سپاسگزارم</a:t>
            </a:r>
            <a:r>
              <a:rPr lang="fa-IR" sz="6000" dirty="0" smtClean="0">
                <a:solidFill>
                  <a:srgbClr val="FF0000"/>
                </a:solidFill>
                <a:latin typeface="IranNastaliq" pitchFamily="18" charset="0"/>
                <a:cs typeface="IranNastaliq" pitchFamily="18" charset="0"/>
              </a:rPr>
              <a:t>.</a:t>
            </a:r>
            <a:endParaRPr lang="fr-CA" sz="5400" dirty="0" smtClean="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4728761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2052"/>
            <a:ext cx="7520940" cy="1176057"/>
          </a:xfrm>
        </p:spPr>
        <p:txBody>
          <a:bodyPr/>
          <a:lstStyle/>
          <a:p>
            <a:pPr algn="ctr"/>
            <a:r>
              <a:rPr lang="en-US" dirty="0" smtClean="0">
                <a:solidFill>
                  <a:srgbClr val="FF0000"/>
                </a:solidFill>
              </a:rPr>
              <a:t/>
            </a:r>
            <a:br>
              <a:rPr lang="en-US" dirty="0" smtClean="0">
                <a:solidFill>
                  <a:srgbClr val="FF0000"/>
                </a:solidFill>
              </a:rPr>
            </a:br>
            <a:r>
              <a:rPr lang="fa-IR" dirty="0" smtClean="0">
                <a:solidFill>
                  <a:srgbClr val="FF0000"/>
                </a:solidFill>
              </a:rPr>
              <a:t>اهداف برگزاری کارگاه آموزش درگاه فرهنگی</a:t>
            </a:r>
            <a:br>
              <a:rPr lang="fa-IR" dirty="0" smtClean="0">
                <a:solidFill>
                  <a:srgbClr val="FF0000"/>
                </a:solidFill>
              </a:rPr>
            </a:br>
            <a:r>
              <a:rPr lang="fa-IR" dirty="0" smtClean="0">
                <a:solidFill>
                  <a:srgbClr val="FF0000"/>
                </a:solidFill>
              </a:rPr>
              <a:t>اسفند 94</a:t>
            </a:r>
            <a:endParaRPr lang="fa-IR" dirty="0">
              <a:solidFill>
                <a:srgbClr val="FF0000"/>
              </a:solidFill>
            </a:endParaRPr>
          </a:p>
        </p:txBody>
      </p:sp>
      <p:sp>
        <p:nvSpPr>
          <p:cNvPr id="3" name="Content Placeholder 2"/>
          <p:cNvSpPr>
            <a:spLocks noGrp="1"/>
          </p:cNvSpPr>
          <p:nvPr>
            <p:ph idx="1"/>
          </p:nvPr>
        </p:nvSpPr>
        <p:spPr/>
        <p:txBody>
          <a:bodyPr>
            <a:normAutofit/>
          </a:bodyPr>
          <a:lstStyle/>
          <a:p>
            <a:pPr algn="r"/>
            <a:endParaRPr lang="en-US" sz="2800" dirty="0" smtClean="0">
              <a:cs typeface="B Titr" panose="00000700000000000000" pitchFamily="2" charset="-78"/>
            </a:endParaRPr>
          </a:p>
          <a:p>
            <a:pPr algn="r"/>
            <a:r>
              <a:rPr lang="fa-IR" sz="2800" dirty="0" smtClean="0">
                <a:cs typeface="B Titr" panose="00000700000000000000" pitchFamily="2" charset="-78"/>
              </a:rPr>
              <a:t>1- بررسی فرم جامع فرهنگی و رفع نواقص موجود</a:t>
            </a:r>
          </a:p>
          <a:p>
            <a:pPr algn="r"/>
            <a:r>
              <a:rPr lang="fa-IR" sz="2800" dirty="0" smtClean="0">
                <a:cs typeface="B Titr" panose="00000700000000000000" pitchFamily="2" charset="-78"/>
              </a:rPr>
              <a:t>2- تائید فعالیت های فرهنگی توسط مدیران استانی </a:t>
            </a:r>
            <a:endParaRPr lang="en-US" sz="2800" dirty="0" smtClean="0">
              <a:cs typeface="B Titr" panose="00000700000000000000" pitchFamily="2" charset="-78"/>
            </a:endParaRPr>
          </a:p>
          <a:p>
            <a:pPr algn="r"/>
            <a:r>
              <a:rPr lang="fa-IR" sz="2800" dirty="0" smtClean="0">
                <a:cs typeface="B Titr" panose="00000700000000000000" pitchFamily="2" charset="-78"/>
              </a:rPr>
              <a:t>3- گزارشگیری جهت ارزیابی عملکرد پردیس ها</a:t>
            </a:r>
            <a:r>
              <a:rPr lang="fa-IR" sz="3600" dirty="0" smtClean="0"/>
              <a:t> </a:t>
            </a:r>
            <a:endParaRPr lang="fa-IR" sz="3600" dirty="0"/>
          </a:p>
        </p:txBody>
      </p:sp>
    </p:spTree>
    <p:extLst>
      <p:ext uri="{BB962C8B-B14F-4D97-AF65-F5344CB8AC3E}">
        <p14:creationId xmlns:p14="http://schemas.microsoft.com/office/powerpoint/2010/main" val="1408453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انواع دسترسی به درگاه فرهنگی </a:t>
            </a:r>
            <a:endParaRPr lang="fa-IR" b="1" dirty="0">
              <a:solidFill>
                <a:srgbClr val="FF0000"/>
              </a:solidFill>
            </a:endParaRPr>
          </a:p>
        </p:txBody>
      </p:sp>
      <p:sp>
        <p:nvSpPr>
          <p:cNvPr id="3" name="Content Placeholder 2"/>
          <p:cNvSpPr>
            <a:spLocks noGrp="1"/>
          </p:cNvSpPr>
          <p:nvPr>
            <p:ph idx="1"/>
          </p:nvPr>
        </p:nvSpPr>
        <p:spPr/>
        <p:txBody>
          <a:bodyPr>
            <a:normAutofit/>
          </a:bodyPr>
          <a:lstStyle/>
          <a:p>
            <a:pPr algn="r"/>
            <a:endParaRPr lang="fa-IR" sz="3200" dirty="0" smtClean="0">
              <a:cs typeface="B Titr" panose="00000700000000000000" pitchFamily="2" charset="-78"/>
            </a:endParaRPr>
          </a:p>
          <a:p>
            <a:pPr algn="r"/>
            <a:r>
              <a:rPr lang="fa-IR" sz="3200" dirty="0">
                <a:cs typeface="B Titr" panose="00000700000000000000" pitchFamily="2" charset="-78"/>
              </a:rPr>
              <a:t>1</a:t>
            </a:r>
            <a:r>
              <a:rPr lang="fa-IR" sz="3200" dirty="0" smtClean="0">
                <a:cs typeface="B Titr" panose="00000700000000000000" pitchFamily="2" charset="-78"/>
              </a:rPr>
              <a:t>- دسترسی ویژه کاربران پردیس ها و مراکز </a:t>
            </a:r>
          </a:p>
          <a:p>
            <a:pPr algn="r"/>
            <a:r>
              <a:rPr lang="fa-IR" sz="3200" dirty="0" smtClean="0">
                <a:cs typeface="B Titr" panose="00000700000000000000" pitchFamily="2" charset="-78"/>
              </a:rPr>
              <a:t>2- دسترسی ویژه مدیران لایه استانی </a:t>
            </a:r>
          </a:p>
          <a:p>
            <a:pPr algn="r"/>
            <a:r>
              <a:rPr lang="fa-IR" sz="3200" dirty="0" smtClean="0">
                <a:cs typeface="B Titr" panose="00000700000000000000" pitchFamily="2" charset="-78"/>
              </a:rPr>
              <a:t>3- دسترسی ویژه مدیران سازمانی </a:t>
            </a:r>
            <a:endParaRPr lang="fa-IR" sz="3200" dirty="0">
              <a:cs typeface="B Titr" panose="00000700000000000000" pitchFamily="2" charset="-78"/>
            </a:endParaRPr>
          </a:p>
        </p:txBody>
      </p:sp>
    </p:spTree>
    <p:extLst>
      <p:ext uri="{BB962C8B-B14F-4D97-AF65-F5344CB8AC3E}">
        <p14:creationId xmlns:p14="http://schemas.microsoft.com/office/powerpoint/2010/main" val="15896956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400" b="1" dirty="0" smtClean="0">
                <a:solidFill>
                  <a:srgbClr val="FF0000"/>
                </a:solidFill>
              </a:rPr>
              <a:t>صفحه مدیریت با دسترسی کاربران پردیس ها</a:t>
            </a:r>
            <a:endParaRPr lang="en-US" sz="2400"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38200" y="990601"/>
            <a:ext cx="7619999" cy="5520208"/>
          </a:xfrm>
        </p:spPr>
      </p:pic>
    </p:spTree>
    <p:extLst>
      <p:ext uri="{BB962C8B-B14F-4D97-AF65-F5344CB8AC3E}">
        <p14:creationId xmlns:p14="http://schemas.microsoft.com/office/powerpoint/2010/main" val="31308898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8153400" cy="548640"/>
          </a:xfrm>
        </p:spPr>
        <p:txBody>
          <a:bodyPr/>
          <a:lstStyle/>
          <a:p>
            <a:pPr algn="ctr"/>
            <a:r>
              <a:rPr lang="fa-IR" b="1" dirty="0" smtClean="0">
                <a:solidFill>
                  <a:srgbClr val="FF0000"/>
                </a:solidFill>
              </a:rPr>
              <a:t>صفحه مدیریت بادسترسی مدیریت لایه استانی</a:t>
            </a:r>
            <a:endParaRPr lang="en-US" b="1" dirty="0">
              <a:solidFill>
                <a:srgbClr val="FF0000"/>
              </a:solidFill>
            </a:endParaRPr>
          </a:p>
        </p:txBody>
      </p:sp>
      <p:pic>
        <p:nvPicPr>
          <p:cNvPr id="5" name="Picture 2" descr="C:\Users\yaghoobirad\Desktop\صفحات درگاه\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6282" y="953736"/>
            <a:ext cx="5987518" cy="575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09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صفحه مشاهده اطلاعات شخصی </a:t>
            </a:r>
            <a:endParaRPr lang="en-US" b="1" dirty="0">
              <a:solidFill>
                <a:srgbClr val="FF0000"/>
              </a:solidFill>
            </a:endParaRPr>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1143000"/>
            <a:ext cx="7987393" cy="4953000"/>
          </a:xfrm>
        </p:spPr>
      </p:pic>
    </p:spTree>
    <p:extLst>
      <p:ext uri="{BB962C8B-B14F-4D97-AF65-F5344CB8AC3E}">
        <p14:creationId xmlns:p14="http://schemas.microsoft.com/office/powerpoint/2010/main" val="2447635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صفحه اول درگاه فرهنگی</a:t>
            </a:r>
            <a:endParaRPr lang="en-US" b="1"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6569" y="1100138"/>
            <a:ext cx="6990631" cy="5064270"/>
          </a:xfrm>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2935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1407</TotalTime>
  <Words>619</Words>
  <Application>Microsoft Office PowerPoint</Application>
  <PresentationFormat>On-screen Show (4:3)</PresentationFormat>
  <Paragraphs>68</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B Mitra</vt:lpstr>
      <vt:lpstr>B Sina</vt:lpstr>
      <vt:lpstr>B Titr</vt:lpstr>
      <vt:lpstr>Franklin Gothic Book</vt:lpstr>
      <vt:lpstr>Franklin Gothic Medium</vt:lpstr>
      <vt:lpstr>IranNastaliq</vt:lpstr>
      <vt:lpstr>Tahoma</vt:lpstr>
      <vt:lpstr>Tunga</vt:lpstr>
      <vt:lpstr>Wingdings</vt:lpstr>
      <vt:lpstr>Wingdings 2</vt:lpstr>
      <vt:lpstr>Angles</vt:lpstr>
      <vt:lpstr>به نام آنکه جان را فکرت آموخت          </vt:lpstr>
      <vt:lpstr>PowerPoint Presentation</vt:lpstr>
      <vt:lpstr>PowerPoint Presentation</vt:lpstr>
      <vt:lpstr> اهداف برگزاری کارگاه آموزش درگاه فرهنگی اسفند 94</vt:lpstr>
      <vt:lpstr>انواع دسترسی به درگاه فرهنگی </vt:lpstr>
      <vt:lpstr>صفحه مدیریت با دسترسی کاربران پردیس ها</vt:lpstr>
      <vt:lpstr>صفحه مدیریت بادسترسی مدیریت لایه استانی</vt:lpstr>
      <vt:lpstr>صفحه مشاهده اطلاعات شخصی </vt:lpstr>
      <vt:lpstr>صفحه اول درگاه فرهنگی</vt:lpstr>
      <vt:lpstr>صفحه  گزارشات </vt:lpstr>
      <vt:lpstr>صفحه گزارش فعالیت های فرهنگی دانشگاه ها</vt:lpstr>
      <vt:lpstr>PowerPoint Presentation</vt:lpstr>
      <vt:lpstr>صفحه گزارش مقایسه ای فعالیت های فرهنگی دانشگاه ها </vt:lpstr>
      <vt:lpstr>صفحه مدیریت بادسترسی مدیریت لایه استانی</vt:lpstr>
      <vt:lpstr>PowerPoint Presentation</vt:lpstr>
      <vt:lpstr>مشخصات کارکنان فرهنگی </vt:lpstr>
      <vt:lpstr>مشخصات کارکنان فرهنگی </vt:lpstr>
      <vt:lpstr>PowerPoint Presentation</vt:lpstr>
      <vt:lpstr>مشاهده فرم نهایی مدیریت فرهنگی</vt:lpstr>
      <vt:lpstr>PowerPoint Presentation</vt:lpstr>
      <vt:lpstr>مراحل تائید فعالیت فرهنگی توسط مدیریت استانی</vt:lpstr>
      <vt:lpstr>تائید فعالیت های فرهنگی دانشگاه </vt:lpstr>
      <vt:lpstr>فرم تائید فعالیت فرهنگی </vt:lpstr>
      <vt:lpstr>فرم تائید فعالیت های فرهنگی </vt:lpstr>
      <vt:lpstr>فرم تائید فعالیت فرهنگی </vt:lpstr>
      <vt:lpstr>فرم تائید فعالیت فرهنگی </vt:lpstr>
      <vt:lpstr>PowerPoint Presentation</vt:lpstr>
      <vt:lpstr>نکاتی کلیدی درباره ثبت فعالیت فرهنگی</vt:lpstr>
      <vt:lpstr>نکات کلیدی درگاه فرهنگی</vt:lpstr>
      <vt:lpstr>PowerPoint Presentation</vt:lpstr>
      <vt:lpstr>از توجه شما همکاران گرامی  صمیمانه سپاسگزارم.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yaghoobirad</dc:creator>
  <cp:lastModifiedBy>nod</cp:lastModifiedBy>
  <cp:revision>137</cp:revision>
  <dcterms:created xsi:type="dcterms:W3CDTF">2015-11-29T10:33:33Z</dcterms:created>
  <dcterms:modified xsi:type="dcterms:W3CDTF">2016-03-10T10:38:44Z</dcterms:modified>
</cp:coreProperties>
</file>