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0" r:id="rId7"/>
    <p:sldId id="261" r:id="rId8"/>
    <p:sldId id="262" r:id="rId9"/>
    <p:sldId id="263" r:id="rId10"/>
    <p:sldId id="266" r:id="rId11"/>
    <p:sldId id="265" r:id="rId12"/>
    <p:sldId id="267" r:id="rId13"/>
    <p:sldId id="269" r:id="rId14"/>
    <p:sldId id="271" r:id="rId15"/>
    <p:sldId id="272" r:id="rId16"/>
    <p:sldId id="273" r:id="rId17"/>
    <p:sldId id="274" r:id="rId18"/>
    <p:sldId id="275" r:id="rId19"/>
    <p:sldId id="276" r:id="rId20"/>
    <p:sldId id="277" r:id="rId21"/>
    <p:sldId id="278" r:id="rId22"/>
    <p:sldId id="279" r:id="rId23"/>
    <p:sldId id="288" r:id="rId24"/>
    <p:sldId id="280" r:id="rId25"/>
    <p:sldId id="281" r:id="rId26"/>
    <p:sldId id="282" r:id="rId27"/>
    <p:sldId id="293" r:id="rId28"/>
    <p:sldId id="289" r:id="rId29"/>
    <p:sldId id="283" r:id="rId30"/>
    <p:sldId id="294" r:id="rId31"/>
    <p:sldId id="284" r:id="rId32"/>
    <p:sldId id="295" r:id="rId33"/>
    <p:sldId id="292" r:id="rId34"/>
    <p:sldId id="285" r:id="rId35"/>
    <p:sldId id="286" r:id="rId36"/>
    <p:sldId id="290" r:id="rId37"/>
    <p:sldId id="287" r:id="rId38"/>
    <p:sldId id="291" r:id="rId39"/>
    <p:sldId id="296" r:id="rId40"/>
    <p:sldId id="297" r:id="rId41"/>
    <p:sldId id="304" r:id="rId42"/>
    <p:sldId id="298" r:id="rId43"/>
    <p:sldId id="305" r:id="rId44"/>
    <p:sldId id="299" r:id="rId45"/>
    <p:sldId id="306" r:id="rId46"/>
    <p:sldId id="307" r:id="rId47"/>
    <p:sldId id="308" r:id="rId48"/>
    <p:sldId id="300" r:id="rId49"/>
    <p:sldId id="301" r:id="rId50"/>
    <p:sldId id="302" r:id="rId51"/>
    <p:sldId id="303" r:id="rId52"/>
    <p:sldId id="309" r:id="rId53"/>
    <p:sldId id="310" r:id="rId54"/>
    <p:sldId id="311" r:id="rId55"/>
    <p:sldId id="312" r:id="rId56"/>
    <p:sldId id="313" r:id="rId57"/>
    <p:sldId id="314" r:id="rId58"/>
    <p:sldId id="315" r:id="rId59"/>
    <p:sldId id="316" r:id="rId60"/>
    <p:sldId id="317" r:id="rId61"/>
    <p:sldId id="318" r:id="rId62"/>
    <p:sldId id="319" r:id="rId63"/>
    <p:sldId id="329" r:id="rId64"/>
    <p:sldId id="320" r:id="rId65"/>
    <p:sldId id="330" r:id="rId66"/>
    <p:sldId id="321" r:id="rId67"/>
    <p:sldId id="322" r:id="rId68"/>
    <p:sldId id="323" r:id="rId69"/>
    <p:sldId id="331" r:id="rId70"/>
    <p:sldId id="327" r:id="rId71"/>
    <p:sldId id="332" r:id="rId72"/>
    <p:sldId id="328" r:id="rId73"/>
    <p:sldId id="333" r:id="rId74"/>
    <p:sldId id="334" r:id="rId75"/>
    <p:sldId id="335" r:id="rId76"/>
    <p:sldId id="336" r:id="rId77"/>
    <p:sldId id="337" r:id="rId78"/>
    <p:sldId id="344" r:id="rId79"/>
    <p:sldId id="338" r:id="rId80"/>
    <p:sldId id="339" r:id="rId81"/>
    <p:sldId id="345" r:id="rId82"/>
    <p:sldId id="340" r:id="rId83"/>
    <p:sldId id="341" r:id="rId84"/>
    <p:sldId id="342" r:id="rId85"/>
    <p:sldId id="343" r:id="rId86"/>
    <p:sldId id="346" r:id="rId87"/>
    <p:sldId id="347" r:id="rId88"/>
    <p:sldId id="348" r:id="rId89"/>
    <p:sldId id="349" r:id="rId90"/>
    <p:sldId id="350" r:id="rId91"/>
    <p:sldId id="351" r:id="rId92"/>
    <p:sldId id="352" r:id="rId93"/>
    <p:sldId id="353" r:id="rId94"/>
    <p:sldId id="354" r:id="rId95"/>
    <p:sldId id="355" r:id="rId96"/>
    <p:sldId id="356" r:id="rId97"/>
    <p:sldId id="357" r:id="rId98"/>
    <p:sldId id="358" r:id="rId99"/>
    <p:sldId id="359" r:id="rId100"/>
    <p:sldId id="360" r:id="rId101"/>
    <p:sldId id="361" r:id="rId102"/>
    <p:sldId id="362" r:id="rId103"/>
    <p:sldId id="363"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AEB7"/>
    <a:srgbClr val="FFE181"/>
    <a:srgbClr val="33CC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15" autoAdjust="0"/>
    <p:restoredTop sz="98157" autoAdjust="0"/>
  </p:normalViewPr>
  <p:slideViewPr>
    <p:cSldViewPr>
      <p:cViewPr varScale="1">
        <p:scale>
          <a:sx n="77" d="100"/>
          <a:sy n="77" d="100"/>
        </p:scale>
        <p:origin x="-300"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4A46BA-E249-40C6-9FFA-EAE5F0AC0CEA}" type="datetimeFigureOut">
              <a:rPr lang="en-US" smtClean="0"/>
              <a:pPr/>
              <a:t>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1599069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4A46BA-E249-40C6-9FFA-EAE5F0AC0CEA}" type="datetimeFigureOut">
              <a:rPr lang="en-US" smtClean="0"/>
              <a:pPr/>
              <a:t>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225620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4A46BA-E249-40C6-9FFA-EAE5F0AC0CEA}" type="datetimeFigureOut">
              <a:rPr lang="en-US" smtClean="0"/>
              <a:pPr/>
              <a:t>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1515315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4A46BA-E249-40C6-9FFA-EAE5F0AC0CEA}" type="datetimeFigureOut">
              <a:rPr lang="en-US" smtClean="0"/>
              <a:pPr/>
              <a:t>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4291322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4A46BA-E249-40C6-9FFA-EAE5F0AC0CEA}" type="datetimeFigureOut">
              <a:rPr lang="en-US" smtClean="0"/>
              <a:pPr/>
              <a:t>1/17/2015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3247518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4A46BA-E249-40C6-9FFA-EAE5F0AC0CEA}" type="datetimeFigureOut">
              <a:rPr lang="en-US" smtClean="0"/>
              <a:pPr/>
              <a:t>1/17/2015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877540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4A46BA-E249-40C6-9FFA-EAE5F0AC0CEA}" type="datetimeFigureOut">
              <a:rPr lang="en-US" smtClean="0"/>
              <a:pPr/>
              <a:t>1/17/2015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1976943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4A46BA-E249-40C6-9FFA-EAE5F0AC0CEA}" type="datetimeFigureOut">
              <a:rPr lang="en-US" smtClean="0"/>
              <a:pPr/>
              <a:t>1/17/2015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4111875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4A46BA-E249-40C6-9FFA-EAE5F0AC0CEA}" type="datetimeFigureOut">
              <a:rPr lang="en-US" smtClean="0"/>
              <a:pPr/>
              <a:t>1/17/2015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1925527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4A46BA-E249-40C6-9FFA-EAE5F0AC0CEA}" type="datetimeFigureOut">
              <a:rPr lang="en-US" smtClean="0"/>
              <a:pPr/>
              <a:t>1/17/2015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3707321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4A46BA-E249-40C6-9FFA-EAE5F0AC0CEA}" type="datetimeFigureOut">
              <a:rPr lang="en-US" smtClean="0"/>
              <a:pPr/>
              <a:t>1/17/2015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2912882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4A46BA-E249-40C6-9FFA-EAE5F0AC0CEA}" type="datetimeFigureOut">
              <a:rPr lang="en-US" smtClean="0"/>
              <a:pPr/>
              <a:t>1/17/2015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2DEE18-76DC-4312-BC71-75556A935B29}" type="slidenum">
              <a:rPr lang="en-US" smtClean="0"/>
              <a:pPr/>
              <a:t>‹#›</a:t>
            </a:fld>
            <a:endParaRPr lang="en-US"/>
          </a:p>
        </p:txBody>
      </p:sp>
    </p:spTree>
    <p:extLst>
      <p:ext uri="{BB962C8B-B14F-4D97-AF65-F5344CB8AC3E}">
        <p14:creationId xmlns:p14="http://schemas.microsoft.com/office/powerpoint/2010/main" xmlns="" val="40969618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20888"/>
            <a:ext cx="8229600" cy="1143000"/>
          </a:xfrm>
        </p:spPr>
        <p:style>
          <a:lnRef idx="1">
            <a:schemeClr val="accent2"/>
          </a:lnRef>
          <a:fillRef idx="2">
            <a:schemeClr val="accent2"/>
          </a:fillRef>
          <a:effectRef idx="1">
            <a:schemeClr val="accent2"/>
          </a:effectRef>
          <a:fontRef idx="minor">
            <a:schemeClr val="dk1"/>
          </a:fontRef>
        </p:style>
        <p:txBody>
          <a:bodyPr>
            <a:noAutofit/>
          </a:bodyPr>
          <a:lstStyle/>
          <a:p>
            <a:r>
              <a:rPr lang="fa-IR" sz="9600" b="1" i="1" dirty="0" smtClean="0">
                <a:solidFill>
                  <a:schemeClr val="accent1">
                    <a:lumMod val="50000"/>
                  </a:schemeClr>
                </a:solidFill>
                <a:effectLst>
                  <a:outerShdw blurRad="38100" dist="38100" dir="2700000" algn="tl">
                    <a:srgbClr val="000000">
                      <a:alpha val="43137"/>
                    </a:srgbClr>
                  </a:outerShdw>
                </a:effectLst>
                <a:cs typeface="B Tabassom" pitchFamily="2" charset="-78"/>
              </a:rPr>
              <a:t>آيات ولايت در قرآن</a:t>
            </a:r>
            <a:br>
              <a:rPr lang="fa-IR" sz="9600" b="1" i="1" dirty="0" smtClean="0">
                <a:solidFill>
                  <a:schemeClr val="accent1">
                    <a:lumMod val="50000"/>
                  </a:schemeClr>
                </a:solidFill>
                <a:effectLst>
                  <a:outerShdw blurRad="38100" dist="38100" dir="2700000" algn="tl">
                    <a:srgbClr val="000000">
                      <a:alpha val="43137"/>
                    </a:srgbClr>
                  </a:outerShdw>
                </a:effectLst>
                <a:cs typeface="B Tabassom" pitchFamily="2" charset="-78"/>
              </a:rPr>
            </a:br>
            <a:endParaRPr lang="en-US" sz="9600" b="1" i="1" dirty="0">
              <a:solidFill>
                <a:schemeClr val="accent1">
                  <a:lumMod val="50000"/>
                </a:schemeClr>
              </a:solidFill>
              <a:effectLst>
                <a:outerShdw blurRad="38100" dist="38100" dir="2700000" algn="tl">
                  <a:srgbClr val="000000">
                    <a:alpha val="43137"/>
                  </a:srgbClr>
                </a:outerShdw>
              </a:effectLst>
              <a:cs typeface="B Tabassom" pitchFamily="2" charset="-78"/>
            </a:endParaRPr>
          </a:p>
        </p:txBody>
      </p:sp>
    </p:spTree>
    <p:extLst>
      <p:ext uri="{BB962C8B-B14F-4D97-AF65-F5344CB8AC3E}">
        <p14:creationId xmlns:p14="http://schemas.microsoft.com/office/powerpoint/2010/main" xmlns="" val="4208205888"/>
      </p:ext>
    </p:extLst>
  </p:cSld>
  <p:clrMapOvr>
    <a:masterClrMapping/>
  </p:clrMapOvr>
  <mc:AlternateContent xmlns:mc="http://schemas.openxmlformats.org/markup-compatibility/2006">
    <mc:Choice xmlns:p14="http://schemas.microsoft.com/office/powerpoint/2010/main" xmlns="" Requires="p14">
      <p:transition spd="slow" p14:dur="3400">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028" y="1709936"/>
            <a:ext cx="8229600" cy="1143000"/>
          </a:xfrm>
        </p:spPr>
        <p:txBody>
          <a:bodyPr>
            <a:noAutofit/>
          </a:bodyPr>
          <a:lstStyle/>
          <a:p>
            <a:pPr algn="r"/>
            <a:r>
              <a:rPr lang="fa-IR" sz="3200" dirty="0">
                <a:cs typeface="B Lotus" pitchFamily="2" charset="-78"/>
              </a:rPr>
              <a:t>آيا اين مسأله مهم مربوط به نماز است، در حالى كه مسلمانان بيش از 20 سال نماز مى خواندند؟</a:t>
            </a:r>
            <a:endParaRPr lang="en-US" sz="3200" dirty="0">
              <a:cs typeface="B Lotus" pitchFamily="2" charset="-78"/>
            </a:endParaRPr>
          </a:p>
        </p:txBody>
      </p:sp>
      <p:sp>
        <p:nvSpPr>
          <p:cNvPr id="3" name="Rectangle 2"/>
          <p:cNvSpPr/>
          <p:nvPr/>
        </p:nvSpPr>
        <p:spPr>
          <a:xfrm>
            <a:off x="763960" y="3071862"/>
            <a:ext cx="8128520" cy="1077218"/>
          </a:xfrm>
          <a:prstGeom prst="rect">
            <a:avLst/>
          </a:prstGeom>
        </p:spPr>
        <p:txBody>
          <a:bodyPr wrap="square">
            <a:spAutoFit/>
          </a:bodyPr>
          <a:lstStyle/>
          <a:p>
            <a:pPr algn="r" rtl="1"/>
            <a:r>
              <a:rPr lang="fa-IR" sz="3200" dirty="0">
                <a:cs typeface="B Lotus" pitchFamily="2" charset="-78"/>
              </a:rPr>
              <a:t>آيا مربوط به روزه است، در حالى كه روزه پس از هجرت واجب شد و قريب به 13 سال از تشريع آن مى گذشت؟</a:t>
            </a:r>
            <a:endParaRPr lang="en-US" sz="3200" dirty="0">
              <a:cs typeface="B Lotus" pitchFamily="2" charset="-78"/>
            </a:endParaRPr>
          </a:p>
        </p:txBody>
      </p:sp>
      <p:sp>
        <p:nvSpPr>
          <p:cNvPr id="4" name="Rectangle 3"/>
          <p:cNvSpPr/>
          <p:nvPr/>
        </p:nvSpPr>
        <p:spPr>
          <a:xfrm>
            <a:off x="683568" y="4581128"/>
            <a:ext cx="8179060" cy="1077218"/>
          </a:xfrm>
          <a:prstGeom prst="rect">
            <a:avLst/>
          </a:prstGeom>
        </p:spPr>
        <p:txBody>
          <a:bodyPr wrap="square">
            <a:spAutoFit/>
          </a:bodyPr>
          <a:lstStyle/>
          <a:p>
            <a:pPr algn="r" rtl="1"/>
            <a:r>
              <a:rPr lang="fa-IR" sz="3200" dirty="0">
                <a:cs typeface="B Lotus" pitchFamily="2" charset="-78"/>
              </a:rPr>
              <a:t>آيا مربوط به تشريع جهاد است، جهادى كه از سال دوم هجرت شروع شده بود؟</a:t>
            </a:r>
            <a:endParaRPr lang="en-US" sz="3200" dirty="0">
              <a:cs typeface="B Lotus" pitchFamily="2" charset="-78"/>
            </a:endParaRPr>
          </a:p>
        </p:txBody>
      </p:sp>
      <p:sp>
        <p:nvSpPr>
          <p:cNvPr id="5" name="Rectangle 4"/>
          <p:cNvSpPr/>
          <p:nvPr/>
        </p:nvSpPr>
        <p:spPr>
          <a:xfrm>
            <a:off x="787118" y="5877272"/>
            <a:ext cx="8179060" cy="584775"/>
          </a:xfrm>
          <a:prstGeom prst="rect">
            <a:avLst/>
          </a:prstGeom>
        </p:spPr>
        <p:txBody>
          <a:bodyPr wrap="square">
            <a:spAutoFit/>
          </a:bodyPr>
          <a:lstStyle/>
          <a:p>
            <a:pPr algn="r" rtl="1"/>
            <a:r>
              <a:rPr lang="fa-IR" sz="3200" dirty="0">
                <a:cs typeface="B Lotus" pitchFamily="2" charset="-78"/>
              </a:rPr>
              <a:t>آيا در رابطه با حجّ است؟</a:t>
            </a:r>
            <a:endParaRPr lang="en-US" sz="3200" dirty="0">
              <a:cs typeface="B Lotus" pitchFamily="2" charset="-78"/>
            </a:endParaRPr>
          </a:p>
        </p:txBody>
      </p:sp>
      <p:sp>
        <p:nvSpPr>
          <p:cNvPr id="6" name="Title 1"/>
          <p:cNvSpPr txBox="1">
            <a:spLocks/>
          </p:cNvSpPr>
          <p:nvPr/>
        </p:nvSpPr>
        <p:spPr>
          <a:xfrm>
            <a:off x="763960" y="332656"/>
            <a:ext cx="8229600" cy="990600"/>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fa-IR" dirty="0" smtClean="0">
                <a:cs typeface="B Lotus" pitchFamily="2" charset="-78"/>
              </a:rPr>
              <a:t>نظرات مختلف :</a:t>
            </a:r>
            <a:endParaRPr lang="en-US" dirty="0">
              <a:cs typeface="B Lotus" pitchFamily="2" charset="-78"/>
            </a:endParaRPr>
          </a:p>
        </p:txBody>
      </p:sp>
    </p:spTree>
    <p:extLst>
      <p:ext uri="{BB962C8B-B14F-4D97-AF65-F5344CB8AC3E}">
        <p14:creationId xmlns:p14="http://schemas.microsoft.com/office/powerpoint/2010/main" xmlns="" val="18783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by="(-#ppt_w*2)" calcmode="lin" valueType="num">
                                      <p:cBhvr rctx="PPT">
                                        <p:cTn id="12" dur="500" autoRev="1" fill="hold">
                                          <p:stCondLst>
                                            <p:cond delay="0"/>
                                          </p:stCondLst>
                                        </p:cTn>
                                        <p:tgtEl>
                                          <p:spTgt spid="2"/>
                                        </p:tgtEl>
                                        <p:attrNameLst>
                                          <p:attrName>ppt_w</p:attrName>
                                        </p:attrNameLst>
                                      </p:cBhvr>
                                    </p:anim>
                                    <p:anim by="(#ppt_w*0.50)" calcmode="lin" valueType="num">
                                      <p:cBhvr>
                                        <p:cTn id="13" dur="500" decel="50000" autoRev="1" fill="hold">
                                          <p:stCondLst>
                                            <p:cond delay="0"/>
                                          </p:stCondLst>
                                        </p:cTn>
                                        <p:tgtEl>
                                          <p:spTgt spid="2"/>
                                        </p:tgtEl>
                                        <p:attrNameLst>
                                          <p:attrName>ppt_x</p:attrName>
                                        </p:attrNameLst>
                                      </p:cBhvr>
                                    </p:anim>
                                    <p:anim from="(-#ppt_h/2)" to="(#ppt_y)" calcmode="lin" valueType="num">
                                      <p:cBhvr>
                                        <p:cTn id="14" dur="1000" fill="hold">
                                          <p:stCondLst>
                                            <p:cond delay="0"/>
                                          </p:stCondLst>
                                        </p:cTn>
                                        <p:tgtEl>
                                          <p:spTgt spid="2"/>
                                        </p:tgtEl>
                                        <p:attrNameLst>
                                          <p:attrName>ppt_y</p:attrName>
                                        </p:attrNameLst>
                                      </p:cBhvr>
                                    </p:anim>
                                    <p:animRot by="21600000">
                                      <p:cBhvr>
                                        <p:cTn id="15" dur="1000" fill="hold">
                                          <p:stCondLst>
                                            <p:cond delay="0"/>
                                          </p:stCondLst>
                                        </p:cTn>
                                        <p:tgtEl>
                                          <p:spTgt spid="2"/>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3"/>
                                        </p:tgtEl>
                                        <p:attrNameLst>
                                          <p:attrName>style.visibility</p:attrName>
                                        </p:attrNameLst>
                                      </p:cBhvr>
                                      <p:to>
                                        <p:strVal val="visible"/>
                                      </p:to>
                                    </p:set>
                                    <p:anim by="(-#ppt_w*2)" calcmode="lin" valueType="num">
                                      <p:cBhvr rctx="PPT">
                                        <p:cTn id="20" dur="500" autoRev="1" fill="hold">
                                          <p:stCondLst>
                                            <p:cond delay="0"/>
                                          </p:stCondLst>
                                        </p:cTn>
                                        <p:tgtEl>
                                          <p:spTgt spid="3"/>
                                        </p:tgtEl>
                                        <p:attrNameLst>
                                          <p:attrName>ppt_w</p:attrName>
                                        </p:attrNameLst>
                                      </p:cBhvr>
                                    </p:anim>
                                    <p:anim by="(#ppt_w*0.50)" calcmode="lin" valueType="num">
                                      <p:cBhvr>
                                        <p:cTn id="21" dur="500" decel="50000" autoRev="1" fill="hold">
                                          <p:stCondLst>
                                            <p:cond delay="0"/>
                                          </p:stCondLst>
                                        </p:cTn>
                                        <p:tgtEl>
                                          <p:spTgt spid="3"/>
                                        </p:tgtEl>
                                        <p:attrNameLst>
                                          <p:attrName>ppt_x</p:attrName>
                                        </p:attrNameLst>
                                      </p:cBhvr>
                                    </p:anim>
                                    <p:anim from="(-#ppt_h/2)" to="(#ppt_y)" calcmode="lin" valueType="num">
                                      <p:cBhvr>
                                        <p:cTn id="22" dur="1000" fill="hold">
                                          <p:stCondLst>
                                            <p:cond delay="0"/>
                                          </p:stCondLst>
                                        </p:cTn>
                                        <p:tgtEl>
                                          <p:spTgt spid="3"/>
                                        </p:tgtEl>
                                        <p:attrNameLst>
                                          <p:attrName>ppt_y</p:attrName>
                                        </p:attrNameLst>
                                      </p:cBhvr>
                                    </p:anim>
                                    <p:animRot by="21600000">
                                      <p:cBhvr>
                                        <p:cTn id="23" dur="1000" fill="hold">
                                          <p:stCondLst>
                                            <p:cond delay="0"/>
                                          </p:stCondLst>
                                        </p:cTn>
                                        <p:tgtEl>
                                          <p:spTgt spid="3"/>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4"/>
                                        </p:tgtEl>
                                        <p:attrNameLst>
                                          <p:attrName>style.visibility</p:attrName>
                                        </p:attrNameLst>
                                      </p:cBhvr>
                                      <p:to>
                                        <p:strVal val="visible"/>
                                      </p:to>
                                    </p:set>
                                    <p:anim by="(-#ppt_w*2)" calcmode="lin" valueType="num">
                                      <p:cBhvr rctx="PPT">
                                        <p:cTn id="28" dur="500" autoRev="1" fill="hold">
                                          <p:stCondLst>
                                            <p:cond delay="0"/>
                                          </p:stCondLst>
                                        </p:cTn>
                                        <p:tgtEl>
                                          <p:spTgt spid="4"/>
                                        </p:tgtEl>
                                        <p:attrNameLst>
                                          <p:attrName>ppt_w</p:attrName>
                                        </p:attrNameLst>
                                      </p:cBhvr>
                                    </p:anim>
                                    <p:anim by="(#ppt_w*0.50)" calcmode="lin" valueType="num">
                                      <p:cBhvr>
                                        <p:cTn id="29" dur="500" decel="50000" autoRev="1" fill="hold">
                                          <p:stCondLst>
                                            <p:cond delay="0"/>
                                          </p:stCondLst>
                                        </p:cTn>
                                        <p:tgtEl>
                                          <p:spTgt spid="4"/>
                                        </p:tgtEl>
                                        <p:attrNameLst>
                                          <p:attrName>ppt_x</p:attrName>
                                        </p:attrNameLst>
                                      </p:cBhvr>
                                    </p:anim>
                                    <p:anim from="(-#ppt_h/2)" to="(#ppt_y)" calcmode="lin" valueType="num">
                                      <p:cBhvr>
                                        <p:cTn id="30" dur="1000" fill="hold">
                                          <p:stCondLst>
                                            <p:cond delay="0"/>
                                          </p:stCondLst>
                                        </p:cTn>
                                        <p:tgtEl>
                                          <p:spTgt spid="4"/>
                                        </p:tgtEl>
                                        <p:attrNameLst>
                                          <p:attrName>ppt_y</p:attrName>
                                        </p:attrNameLst>
                                      </p:cBhvr>
                                    </p:anim>
                                    <p:animRot by="21600000">
                                      <p:cBhvr>
                                        <p:cTn id="31" dur="1000" fill="hold">
                                          <p:stCondLst>
                                            <p:cond delay="0"/>
                                          </p:stCondLst>
                                        </p:cTn>
                                        <p:tgtEl>
                                          <p:spTgt spid="4"/>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56" presetClass="entr" presetSubtype="0" fill="hold" grpId="0" nodeType="clickEffect">
                                  <p:stCondLst>
                                    <p:cond delay="0"/>
                                  </p:stCondLst>
                                  <p:iterate type="lt">
                                    <p:tmPct val="10000"/>
                                  </p:iterate>
                                  <p:childTnLst>
                                    <p:set>
                                      <p:cBhvr>
                                        <p:cTn id="35" dur="1" fill="hold">
                                          <p:stCondLst>
                                            <p:cond delay="0"/>
                                          </p:stCondLst>
                                        </p:cTn>
                                        <p:tgtEl>
                                          <p:spTgt spid="5"/>
                                        </p:tgtEl>
                                        <p:attrNameLst>
                                          <p:attrName>style.visibility</p:attrName>
                                        </p:attrNameLst>
                                      </p:cBhvr>
                                      <p:to>
                                        <p:strVal val="visible"/>
                                      </p:to>
                                    </p:set>
                                    <p:anim by="(-#ppt_w*2)" calcmode="lin" valueType="num">
                                      <p:cBhvr rctx="PPT">
                                        <p:cTn id="36" dur="500" autoRev="1" fill="hold">
                                          <p:stCondLst>
                                            <p:cond delay="0"/>
                                          </p:stCondLst>
                                        </p:cTn>
                                        <p:tgtEl>
                                          <p:spTgt spid="5"/>
                                        </p:tgtEl>
                                        <p:attrNameLst>
                                          <p:attrName>ppt_w</p:attrName>
                                        </p:attrNameLst>
                                      </p:cBhvr>
                                    </p:anim>
                                    <p:anim by="(#ppt_w*0.50)" calcmode="lin" valueType="num">
                                      <p:cBhvr>
                                        <p:cTn id="37" dur="500" decel="50000" autoRev="1" fill="hold">
                                          <p:stCondLst>
                                            <p:cond delay="0"/>
                                          </p:stCondLst>
                                        </p:cTn>
                                        <p:tgtEl>
                                          <p:spTgt spid="5"/>
                                        </p:tgtEl>
                                        <p:attrNameLst>
                                          <p:attrName>ppt_x</p:attrName>
                                        </p:attrNameLst>
                                      </p:cBhvr>
                                    </p:anim>
                                    <p:anim from="(-#ppt_h/2)" to="(#ppt_y)" calcmode="lin" valueType="num">
                                      <p:cBhvr>
                                        <p:cTn id="38" dur="1000" fill="hold">
                                          <p:stCondLst>
                                            <p:cond delay="0"/>
                                          </p:stCondLst>
                                        </p:cTn>
                                        <p:tgtEl>
                                          <p:spTgt spid="5"/>
                                        </p:tgtEl>
                                        <p:attrNameLst>
                                          <p:attrName>ppt_y</p:attrName>
                                        </p:attrNameLst>
                                      </p:cBhvr>
                                    </p:anim>
                                    <p:animRot by="21600000">
                                      <p:cBhvr>
                                        <p:cTn id="39"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99792" y="1268760"/>
            <a:ext cx="4572000" cy="1200329"/>
          </a:xfrm>
          <a:prstGeom prst="rect">
            <a:avLst/>
          </a:prstGeom>
        </p:spPr>
        <p:txBody>
          <a:bodyPr>
            <a:spAutoFit/>
          </a:bodyPr>
          <a:lstStyle/>
          <a:p>
            <a:r>
              <a:rPr lang="fa-IR" dirty="0"/>
              <a:t>ب ـ اولوا الامرِ معصوم ـ همانطور كه شرح آن گذشت ـ كلّ امّت اسلامى يا علماء و انديشمندان آنها به عنوان نمايندگان امّت اسلامى يا اكثريّت آنها نمى تواند باشد، بلكه بايد شخصى خاص و فرد معيّنى باشد.</a:t>
            </a:r>
            <a:endParaRPr lang="en-US" dirty="0"/>
          </a:p>
        </p:txBody>
      </p:sp>
      <p:sp>
        <p:nvSpPr>
          <p:cNvPr id="3" name="Rectangle 2"/>
          <p:cNvSpPr/>
          <p:nvPr/>
        </p:nvSpPr>
        <p:spPr>
          <a:xfrm>
            <a:off x="2286000" y="3717032"/>
            <a:ext cx="4572000" cy="1477328"/>
          </a:xfrm>
          <a:prstGeom prst="rect">
            <a:avLst/>
          </a:prstGeom>
        </p:spPr>
        <p:txBody>
          <a:bodyPr>
            <a:spAutoFit/>
          </a:bodyPr>
          <a:lstStyle/>
          <a:p>
            <a:r>
              <a:rPr lang="fa-IR" dirty="0"/>
              <a:t>ج ـ از آنجا كه عصمت يك قدرت معنوى و عاليترين مرحله تقوى است و اين معيار براى انسانهاى معمولى و همه مردم قابل تشخيص نيست، اولوا الامر معصوم بايد از ناحيه خداوند، يا پيامبر (صلى الله عليه وآله)، يا معصوم ديگرى، كه عصمتش ثابت شده است، معرّفى گردد.</a:t>
            </a:r>
            <a:endParaRPr lang="en-US" dirty="0"/>
          </a:p>
        </p:txBody>
      </p:sp>
    </p:spTree>
    <p:extLst>
      <p:ext uri="{BB962C8B-B14F-4D97-AF65-F5344CB8AC3E}">
        <p14:creationId xmlns:p14="http://schemas.microsoft.com/office/powerpoint/2010/main" xmlns="" val="155673761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967335"/>
            <a:ext cx="4572000" cy="923330"/>
          </a:xfrm>
          <a:prstGeom prst="rect">
            <a:avLst/>
          </a:prstGeom>
        </p:spPr>
        <p:txBody>
          <a:bodyPr>
            <a:spAutoFit/>
          </a:bodyPr>
          <a:lstStyle/>
          <a:p>
            <a:r>
              <a:rPr lang="fa-IR" dirty="0"/>
              <a:t>نتيجه اين كه: اوّلا : اولوا الامر بايد معصوم باشد; ثانياً : بايد فرد خاص و معيّنى باشد; و ثالثاً : تعيين معصوم و اولوا الامر بايد از سوى خداوند عالم باشد.</a:t>
            </a:r>
            <a:endParaRPr lang="en-US" dirty="0"/>
          </a:p>
        </p:txBody>
      </p:sp>
    </p:spTree>
    <p:extLst>
      <p:ext uri="{BB962C8B-B14F-4D97-AF65-F5344CB8AC3E}">
        <p14:creationId xmlns:p14="http://schemas.microsoft.com/office/powerpoint/2010/main" xmlns="" val="125415741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24855706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1960313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fa-IR" dirty="0">
                <a:cs typeface="B Lotus" pitchFamily="2" charset="-78"/>
              </a:rPr>
              <a:t>براى رسيدن به پاسخ اين سؤالات </a:t>
            </a:r>
            <a:r>
              <a:rPr lang="fa-IR" dirty="0">
                <a:solidFill>
                  <a:srgbClr val="FF0000"/>
                </a:solidFill>
                <a:cs typeface="B Lotus" pitchFamily="2" charset="-78"/>
              </a:rPr>
              <a:t>دو راه </a:t>
            </a:r>
            <a:r>
              <a:rPr lang="fa-IR" dirty="0">
                <a:cs typeface="B Lotus" pitchFamily="2" charset="-78"/>
              </a:rPr>
              <a:t>وجود دارد:</a:t>
            </a:r>
            <a:endParaRPr lang="en-US" dirty="0">
              <a:cs typeface="B Lotus" pitchFamily="2" charset="-78"/>
            </a:endParaRPr>
          </a:p>
        </p:txBody>
      </p:sp>
      <p:sp>
        <p:nvSpPr>
          <p:cNvPr id="3" name="Rectangle 2"/>
          <p:cNvSpPr/>
          <p:nvPr/>
        </p:nvSpPr>
        <p:spPr>
          <a:xfrm>
            <a:off x="604964" y="1628800"/>
            <a:ext cx="8143500" cy="584775"/>
          </a:xfrm>
          <a:prstGeom prst="rect">
            <a:avLst/>
          </a:prstGeom>
          <a:effectLst>
            <a:softEdge rad="63500"/>
          </a:effectLst>
        </p:spPr>
        <p:style>
          <a:lnRef idx="2">
            <a:schemeClr val="accent5"/>
          </a:lnRef>
          <a:fillRef idx="1">
            <a:schemeClr val="lt1"/>
          </a:fillRef>
          <a:effectRef idx="0">
            <a:schemeClr val="accent5"/>
          </a:effectRef>
          <a:fontRef idx="minor">
            <a:schemeClr val="dk1"/>
          </a:fontRef>
        </p:style>
        <p:txBody>
          <a:bodyPr wrap="square">
            <a:spAutoFit/>
          </a:bodyPr>
          <a:lstStyle/>
          <a:p>
            <a:pPr algn="r" rtl="1"/>
            <a:r>
              <a:rPr lang="fa-IR" sz="3200" dirty="0">
                <a:cs typeface="B Lotus" pitchFamily="2" charset="-78"/>
              </a:rPr>
              <a:t>راه اوّل : تفسير آيه با قطع نظر از شواهد ديگر</a:t>
            </a:r>
            <a:endParaRPr lang="en-US" sz="3200" dirty="0">
              <a:cs typeface="B Lotus" pitchFamily="2" charset="-78"/>
            </a:endParaRPr>
          </a:p>
        </p:txBody>
      </p:sp>
      <p:sp>
        <p:nvSpPr>
          <p:cNvPr id="4" name="Rectangle 3"/>
          <p:cNvSpPr/>
          <p:nvPr/>
        </p:nvSpPr>
        <p:spPr>
          <a:xfrm>
            <a:off x="467544" y="2693238"/>
            <a:ext cx="8280920" cy="1815882"/>
          </a:xfrm>
          <a:prstGeom prst="rect">
            <a:avLst/>
          </a:prstGeom>
        </p:spPr>
        <p:txBody>
          <a:bodyPr wrap="square">
            <a:spAutoFit/>
          </a:bodyPr>
          <a:lstStyle/>
          <a:p>
            <a:pPr algn="r" rtl="1"/>
            <a:r>
              <a:rPr lang="fa-IR" sz="2800" dirty="0">
                <a:cs typeface="B Lotus" pitchFamily="2" charset="-78"/>
              </a:rPr>
              <a:t>اوّلا : آيه مورد بحث، آيه 67 سوره مائده است و مى دانيم كه سوره مائده آخرين </a:t>
            </a:r>
            <a:r>
              <a:rPr lang="fa-IR" sz="2800" dirty="0" smtClean="0">
                <a:cs typeface="B Lotus" pitchFamily="2" charset="-78"/>
              </a:rPr>
              <a:t>سوره ، </a:t>
            </a:r>
            <a:r>
              <a:rPr lang="fa-IR" sz="2800" dirty="0">
                <a:cs typeface="B Lotus" pitchFamily="2" charset="-78"/>
              </a:rPr>
              <a:t>يا از آخرين سوره هايى است كه بر پيامبر اكرم(صلى الله عليه وآله) نازل گشته است. يعنى اين آيه </a:t>
            </a:r>
            <a:r>
              <a:rPr lang="fa-IR" sz="2800" dirty="0" smtClean="0">
                <a:cs typeface="B Lotus" pitchFamily="2" charset="-78"/>
              </a:rPr>
              <a:t> </a:t>
            </a:r>
            <a:r>
              <a:rPr lang="fa-IR" sz="2800" dirty="0">
                <a:cs typeface="B Lotus" pitchFamily="2" charset="-78"/>
              </a:rPr>
              <a:t>بعد از 23 سال تبليغ پيامبر اكرم(صلى الله عليه وآله) نازل شده است.</a:t>
            </a:r>
            <a:endParaRPr lang="en-US" sz="2800" dirty="0">
              <a:cs typeface="B Lotus" pitchFamily="2" charset="-78"/>
            </a:endParaRPr>
          </a:p>
        </p:txBody>
      </p:sp>
      <p:sp>
        <p:nvSpPr>
          <p:cNvPr id="5" name="Rectangle 4"/>
          <p:cNvSpPr/>
          <p:nvPr/>
        </p:nvSpPr>
        <p:spPr>
          <a:xfrm>
            <a:off x="604964" y="4869160"/>
            <a:ext cx="8143500" cy="523220"/>
          </a:xfrm>
          <a:prstGeom prst="rect">
            <a:avLst/>
          </a:prstGeom>
        </p:spPr>
        <p:txBody>
          <a:bodyPr wrap="square">
            <a:spAutoFit/>
          </a:bodyPr>
          <a:lstStyle/>
          <a:p>
            <a:pPr algn="ctr" rtl="1"/>
            <a:r>
              <a:rPr lang="fa-IR" sz="2800" dirty="0">
                <a:cs typeface="B Homa" pitchFamily="2" charset="-78"/>
              </a:rPr>
              <a:t>انصاف اين است كه مربوط به هيچ يك از امور مذكور نيست! </a:t>
            </a:r>
            <a:endParaRPr lang="en-US" sz="2800" dirty="0">
              <a:cs typeface="B Homa" pitchFamily="2" charset="-78"/>
            </a:endParaRPr>
          </a:p>
        </p:txBody>
      </p:sp>
    </p:spTree>
    <p:extLst>
      <p:ext uri="{BB962C8B-B14F-4D97-AF65-F5344CB8AC3E}">
        <p14:creationId xmlns:p14="http://schemas.microsoft.com/office/powerpoint/2010/main" xmlns="" val="322335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by="(-#ppt_w*2)" calcmode="lin" valueType="num">
                                      <p:cBhvr rctx="PPT">
                                        <p:cTn id="19" dur="500" autoRev="1" fill="hold">
                                          <p:stCondLst>
                                            <p:cond delay="0"/>
                                          </p:stCondLst>
                                        </p:cTn>
                                        <p:tgtEl>
                                          <p:spTgt spid="4"/>
                                        </p:tgtEl>
                                        <p:attrNameLst>
                                          <p:attrName>ppt_w</p:attrName>
                                        </p:attrNameLst>
                                      </p:cBhvr>
                                    </p:anim>
                                    <p:anim by="(#ppt_w*0.50)" calcmode="lin" valueType="num">
                                      <p:cBhvr>
                                        <p:cTn id="20" dur="500" decel="50000" autoRev="1" fill="hold">
                                          <p:stCondLst>
                                            <p:cond delay="0"/>
                                          </p:stCondLst>
                                        </p:cTn>
                                        <p:tgtEl>
                                          <p:spTgt spid="4"/>
                                        </p:tgtEl>
                                        <p:attrNameLst>
                                          <p:attrName>ppt_x</p:attrName>
                                        </p:attrNameLst>
                                      </p:cBhvr>
                                    </p:anim>
                                    <p:anim from="(-#ppt_h/2)" to="(#ppt_y)" calcmode="lin" valueType="num">
                                      <p:cBhvr>
                                        <p:cTn id="21" dur="1000" fill="hold">
                                          <p:stCondLst>
                                            <p:cond delay="0"/>
                                          </p:stCondLst>
                                        </p:cTn>
                                        <p:tgtEl>
                                          <p:spTgt spid="4"/>
                                        </p:tgtEl>
                                        <p:attrNameLst>
                                          <p:attrName>ppt_y</p:attrName>
                                        </p:attrNameLst>
                                      </p:cBhvr>
                                    </p:anim>
                                    <p:animRot by="21600000">
                                      <p:cBhvr>
                                        <p:cTn id="22" dur="1000" fill="hold">
                                          <p:stCondLst>
                                            <p:cond delay="0"/>
                                          </p:stCondLst>
                                        </p:cTn>
                                        <p:tgtEl>
                                          <p:spTgt spid="4"/>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ppt_w</p:attrName>
                                        </p:attrNameLst>
                                      </p:cBhvr>
                                      <p:tavLst>
                                        <p:tav tm="0" fmla="#ppt_w*sin(2.5*pi*$)">
                                          <p:val>
                                            <p:fltVal val="0"/>
                                          </p:val>
                                        </p:tav>
                                        <p:tav tm="100000">
                                          <p:val>
                                            <p:fltVal val="1"/>
                                          </p:val>
                                        </p:tav>
                                      </p:tavLst>
                                    </p:anim>
                                    <p:anim calcmode="lin" valueType="num">
                                      <p:cBhvr>
                                        <p:cTn id="2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5800"/>
            <a:ext cx="8782694" cy="1143000"/>
          </a:xfrm>
        </p:spPr>
        <p:txBody>
          <a:bodyPr>
            <a:noAutofit/>
          </a:bodyPr>
          <a:lstStyle/>
          <a:p>
            <a:pPr algn="r" rtl="1"/>
            <a:r>
              <a:rPr lang="fa-IR" sz="2800" dirty="0">
                <a:cs typeface="B Lotus" pitchFamily="2" charset="-78"/>
              </a:rPr>
              <a:t>ثانياً : از آيه شريفه استفاده مى شود كه اين مأموريّت پيامبر(صلى الله عليه وآله) بقدرى مهم و خطير است كه همسنگ و همطراز نبوّت است.</a:t>
            </a:r>
            <a:endParaRPr lang="en-US" sz="2800" dirty="0">
              <a:cs typeface="B Lotus" pitchFamily="2" charset="-78"/>
            </a:endParaRPr>
          </a:p>
        </p:txBody>
      </p:sp>
      <p:sp>
        <p:nvSpPr>
          <p:cNvPr id="3" name="Rectangle 2"/>
          <p:cNvSpPr/>
          <p:nvPr/>
        </p:nvSpPr>
        <p:spPr>
          <a:xfrm>
            <a:off x="395536" y="1755973"/>
            <a:ext cx="8304806" cy="1384995"/>
          </a:xfrm>
          <a:prstGeom prst="rect">
            <a:avLst/>
          </a:prstGeom>
        </p:spPr>
        <p:txBody>
          <a:bodyPr wrap="square">
            <a:spAutoFit/>
          </a:bodyPr>
          <a:lstStyle/>
          <a:p>
            <a:pPr algn="r" rtl="1"/>
            <a:r>
              <a:rPr lang="fa-IR" sz="2800" dirty="0">
                <a:cs typeface="B Lotus" pitchFamily="2" charset="-78"/>
              </a:rPr>
              <a:t>احتمالاتى كه برخى از دانشمندان داده اند و امورى كه در سطور قبل به آن اشاره شد هر چند مهم هستند، ولى هيچ يك از آنها همطراز رسالت و نبوّت نمى باشد</a:t>
            </a:r>
            <a:endParaRPr lang="en-US" sz="2800" dirty="0">
              <a:cs typeface="B Lotus" pitchFamily="2" charset="-78"/>
            </a:endParaRPr>
          </a:p>
        </p:txBody>
      </p:sp>
      <p:sp>
        <p:nvSpPr>
          <p:cNvPr id="4" name="Title 1"/>
          <p:cNvSpPr txBox="1">
            <a:spLocks/>
          </p:cNvSpPr>
          <p:nvPr/>
        </p:nvSpPr>
        <p:spPr>
          <a:xfrm>
            <a:off x="395536" y="3366120"/>
            <a:ext cx="838715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fa-IR" sz="2800" dirty="0" smtClean="0">
                <a:cs typeface="B Lotus" pitchFamily="2" charset="-78"/>
              </a:rPr>
              <a:t>ثالثاً : ويژگى ديگر اين مأموريّت اين است كه عدّه اى با آن مخالفت مى كنند و مخالفت آنها بقدرى جدّى و شديد است كه حاضرند پيامبر اسلام(صلى الله عليه وآله) را از سر راه بردارند</a:t>
            </a:r>
            <a:endParaRPr lang="en-US" sz="2800" dirty="0">
              <a:cs typeface="B Lotus" pitchFamily="2" charset="-78"/>
            </a:endParaRPr>
          </a:p>
        </p:txBody>
      </p:sp>
      <p:sp>
        <p:nvSpPr>
          <p:cNvPr id="5" name="Rectangle 4"/>
          <p:cNvSpPr/>
          <p:nvPr/>
        </p:nvSpPr>
        <p:spPr>
          <a:xfrm>
            <a:off x="436712" y="4849996"/>
            <a:ext cx="8304805" cy="523220"/>
          </a:xfrm>
          <a:prstGeom prst="rect">
            <a:avLst/>
          </a:prstGeom>
        </p:spPr>
        <p:txBody>
          <a:bodyPr wrap="square">
            <a:spAutoFit/>
          </a:bodyPr>
          <a:lstStyle/>
          <a:p>
            <a:pPr algn="r" rtl="1"/>
            <a:r>
              <a:rPr lang="fa-IR" sz="2800" dirty="0">
                <a:cs typeface="B Lotus" pitchFamily="2" charset="-78"/>
              </a:rPr>
              <a:t>مسلمانان كه با نماز و روزه و حجّ و جهاد و مانند آن مخالفتى نداشته </a:t>
            </a:r>
            <a:r>
              <a:rPr lang="fa-IR" sz="2800" dirty="0" smtClean="0">
                <a:cs typeface="B Lotus" pitchFamily="2" charset="-78"/>
              </a:rPr>
              <a:t>اند</a:t>
            </a:r>
            <a:endParaRPr lang="en-US" sz="2800" dirty="0">
              <a:cs typeface="B Lotus" pitchFamily="2" charset="-78"/>
            </a:endParaRPr>
          </a:p>
        </p:txBody>
      </p:sp>
    </p:spTree>
    <p:extLst>
      <p:ext uri="{BB962C8B-B14F-4D97-AF65-F5344CB8AC3E}">
        <p14:creationId xmlns:p14="http://schemas.microsoft.com/office/powerpoint/2010/main" xmlns="" val="870349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grpId="0" nodeType="click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by="(-#ppt_w*2)" calcmode="lin" valueType="num">
                                      <p:cBhvr rctx="PPT">
                                        <p:cTn id="22" dur="500" autoRev="1" fill="hold">
                                          <p:stCondLst>
                                            <p:cond delay="0"/>
                                          </p:stCondLst>
                                        </p:cTn>
                                        <p:tgtEl>
                                          <p:spTgt spid="4"/>
                                        </p:tgtEl>
                                        <p:attrNameLst>
                                          <p:attrName>ppt_w</p:attrName>
                                        </p:attrNameLst>
                                      </p:cBhvr>
                                    </p:anim>
                                    <p:anim by="(#ppt_w*0.50)" calcmode="lin" valueType="num">
                                      <p:cBhvr>
                                        <p:cTn id="23" dur="500" decel="50000" autoRev="1" fill="hold">
                                          <p:stCondLst>
                                            <p:cond delay="0"/>
                                          </p:stCondLst>
                                        </p:cTn>
                                        <p:tgtEl>
                                          <p:spTgt spid="4"/>
                                        </p:tgtEl>
                                        <p:attrNameLst>
                                          <p:attrName>ppt_x</p:attrName>
                                        </p:attrNameLst>
                                      </p:cBhvr>
                                    </p:anim>
                                    <p:anim from="(-#ppt_h/2)" to="(#ppt_y)" calcmode="lin" valueType="num">
                                      <p:cBhvr>
                                        <p:cTn id="24" dur="1000" fill="hold">
                                          <p:stCondLst>
                                            <p:cond delay="0"/>
                                          </p:stCondLst>
                                        </p:cTn>
                                        <p:tgtEl>
                                          <p:spTgt spid="4"/>
                                        </p:tgtEl>
                                        <p:attrNameLst>
                                          <p:attrName>ppt_y</p:attrName>
                                        </p:attrNameLst>
                                      </p:cBhvr>
                                    </p:anim>
                                    <p:animRot by="21600000">
                                      <p:cBhvr>
                                        <p:cTn id="25" dur="1000" fill="hold">
                                          <p:stCondLst>
                                            <p:cond delay="0"/>
                                          </p:stCondLst>
                                        </p:cTn>
                                        <p:tgtEl>
                                          <p:spTgt spid="4"/>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style>
          <a:lnRef idx="1">
            <a:schemeClr val="accent3"/>
          </a:lnRef>
          <a:fillRef idx="2">
            <a:schemeClr val="accent3"/>
          </a:fillRef>
          <a:effectRef idx="1">
            <a:schemeClr val="accent3"/>
          </a:effectRef>
          <a:fontRef idx="minor">
            <a:schemeClr val="dk1"/>
          </a:fontRef>
        </p:style>
        <p:txBody>
          <a:bodyPr>
            <a:noAutofit/>
          </a:bodyPr>
          <a:lstStyle/>
          <a:p>
            <a:pPr algn="r" rtl="1"/>
            <a:r>
              <a:rPr lang="fa-IR" sz="3200" dirty="0">
                <a:cs typeface="B Lotus" pitchFamily="2" charset="-78"/>
              </a:rPr>
              <a:t>مسأله جانشينى و ولايت اميرالمؤمنين(عليه السلام) با نشانه هاى سه گانه اى كه در آيه تبليغ آمده است كاملا انطباق </a:t>
            </a:r>
            <a:r>
              <a:rPr lang="fa-IR" sz="3200" dirty="0" smtClean="0">
                <a:cs typeface="B Lotus" pitchFamily="2" charset="-78"/>
              </a:rPr>
              <a:t>دارد زيرا :</a:t>
            </a:r>
            <a:endParaRPr lang="en-US" sz="3200" dirty="0">
              <a:cs typeface="B Lotus" pitchFamily="2" charset="-78"/>
            </a:endParaRPr>
          </a:p>
        </p:txBody>
      </p:sp>
      <p:sp>
        <p:nvSpPr>
          <p:cNvPr id="3" name="Rectangle 2"/>
          <p:cNvSpPr/>
          <p:nvPr/>
        </p:nvSpPr>
        <p:spPr>
          <a:xfrm>
            <a:off x="467544" y="1916832"/>
            <a:ext cx="8208912" cy="1815882"/>
          </a:xfrm>
          <a:prstGeom prst="rect">
            <a:avLst/>
          </a:prstGeom>
        </p:spPr>
        <p:txBody>
          <a:bodyPr wrap="square">
            <a:spAutoFit/>
          </a:bodyPr>
          <a:lstStyle/>
          <a:p>
            <a:pPr algn="r" rtl="1"/>
            <a:r>
              <a:rPr lang="fa-IR" sz="2800" dirty="0">
                <a:cs typeface="B Lotus" pitchFamily="2" charset="-78"/>
              </a:rPr>
              <a:t>اوّلا : همان طور كه گذشت پيامبر(صلى الله عليه وآله) در طول عمر مباركش هيچگاه مسأله خلافت و جانشينى پس از خويش را بطور رسمى و در اين مقياس وسيع مطرح نكرده بود و اين مسأله، تنها مسأله مهمّى بود كه تا آخرين سالهاى عمر پيامبر اسلام(صلى الله عليه وآله) زمين مانده بود.</a:t>
            </a:r>
            <a:endParaRPr lang="en-US" sz="2800" dirty="0">
              <a:cs typeface="B Lotus" pitchFamily="2" charset="-78"/>
            </a:endParaRPr>
          </a:p>
        </p:txBody>
      </p:sp>
      <p:sp>
        <p:nvSpPr>
          <p:cNvPr id="5" name="Title 1"/>
          <p:cNvSpPr txBox="1">
            <a:spLocks/>
          </p:cNvSpPr>
          <p:nvPr/>
        </p:nvSpPr>
        <p:spPr>
          <a:xfrm>
            <a:off x="418256" y="40862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fa-IR" sz="2800" dirty="0" smtClean="0">
                <a:cs typeface="B Lotus" pitchFamily="2" charset="-78"/>
              </a:rPr>
              <a:t>ثانياً : در بين مسائل مختلف اسلامى، هيچ مسأله اى در حدّ و شأن نبوّت و همطراز و همسنگ آن و ادامه دهنده مسير نبوّت نمى باشد، بلكه مقام امامت است كه همرديف مقام نبّوت، و امام است كه انجام دهنده وظايف محوّله بر پيامبر است.</a:t>
            </a:r>
            <a:endParaRPr lang="en-US" sz="2800" dirty="0">
              <a:cs typeface="B Lotus" pitchFamily="2" charset="-78"/>
            </a:endParaRPr>
          </a:p>
        </p:txBody>
      </p:sp>
      <p:sp>
        <p:nvSpPr>
          <p:cNvPr id="6" name="Rectangle 5"/>
          <p:cNvSpPr/>
          <p:nvPr/>
        </p:nvSpPr>
        <p:spPr>
          <a:xfrm>
            <a:off x="467544" y="5733256"/>
            <a:ext cx="8180312" cy="954107"/>
          </a:xfrm>
          <a:prstGeom prst="rect">
            <a:avLst/>
          </a:prstGeom>
        </p:spPr>
        <p:txBody>
          <a:bodyPr wrap="square">
            <a:spAutoFit/>
          </a:bodyPr>
          <a:lstStyle/>
          <a:p>
            <a:pPr algn="r" rtl="1"/>
            <a:r>
              <a:rPr lang="fa-IR" sz="2800" dirty="0">
                <a:cs typeface="B Lotus" pitchFamily="2" charset="-78"/>
              </a:rPr>
              <a:t>ثالثاً : از زمان طرح مسئله امامت و ولايت اميرمؤمنان، مخالفتهاى متعدّدى بروز داده شد</a:t>
            </a:r>
            <a:endParaRPr lang="en-US" sz="2800" dirty="0">
              <a:cs typeface="B Lotus" pitchFamily="2" charset="-78"/>
            </a:endParaRPr>
          </a:p>
        </p:txBody>
      </p:sp>
    </p:spTree>
    <p:extLst>
      <p:ext uri="{BB962C8B-B14F-4D97-AF65-F5344CB8AC3E}">
        <p14:creationId xmlns:p14="http://schemas.microsoft.com/office/powerpoint/2010/main" xmlns="" val="157418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by="(-#ppt_w*2)" calcmode="lin" valueType="num">
                                      <p:cBhvr rctx="PPT">
                                        <p:cTn id="14" dur="500" autoRev="1" fill="hold">
                                          <p:stCondLst>
                                            <p:cond delay="0"/>
                                          </p:stCondLst>
                                        </p:cTn>
                                        <p:tgtEl>
                                          <p:spTgt spid="3"/>
                                        </p:tgtEl>
                                        <p:attrNameLst>
                                          <p:attrName>ppt_w</p:attrName>
                                        </p:attrNameLst>
                                      </p:cBhvr>
                                    </p:anim>
                                    <p:anim by="(#ppt_w*0.50)" calcmode="lin" valueType="num">
                                      <p:cBhvr>
                                        <p:cTn id="15" dur="500" decel="50000" autoRev="1" fill="hold">
                                          <p:stCondLst>
                                            <p:cond delay="0"/>
                                          </p:stCondLst>
                                        </p:cTn>
                                        <p:tgtEl>
                                          <p:spTgt spid="3"/>
                                        </p:tgtEl>
                                        <p:attrNameLst>
                                          <p:attrName>ppt_x</p:attrName>
                                        </p:attrNameLst>
                                      </p:cBhvr>
                                    </p:anim>
                                    <p:anim from="(-#ppt_h/2)" to="(#ppt_y)" calcmode="lin" valueType="num">
                                      <p:cBhvr>
                                        <p:cTn id="16" dur="1000" fill="hold">
                                          <p:stCondLst>
                                            <p:cond delay="0"/>
                                          </p:stCondLst>
                                        </p:cTn>
                                        <p:tgtEl>
                                          <p:spTgt spid="3"/>
                                        </p:tgtEl>
                                        <p:attrNameLst>
                                          <p:attrName>ppt_y</p:attrName>
                                        </p:attrNameLst>
                                      </p:cBhvr>
                                    </p:anim>
                                    <p:animRot by="21600000">
                                      <p:cBhvr>
                                        <p:cTn id="17" dur="1000" fill="hold">
                                          <p:stCondLst>
                                            <p:cond delay="0"/>
                                          </p:stCondLst>
                                        </p:cTn>
                                        <p:tgtEl>
                                          <p:spTgt spid="3"/>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grpId="0" nodeType="click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by="(-#ppt_w*2)" calcmode="lin" valueType="num">
                                      <p:cBhvr rctx="PPT">
                                        <p:cTn id="22" dur="500" autoRev="1" fill="hold">
                                          <p:stCondLst>
                                            <p:cond delay="0"/>
                                          </p:stCondLst>
                                        </p:cTn>
                                        <p:tgtEl>
                                          <p:spTgt spid="5"/>
                                        </p:tgtEl>
                                        <p:attrNameLst>
                                          <p:attrName>ppt_w</p:attrName>
                                        </p:attrNameLst>
                                      </p:cBhvr>
                                    </p:anim>
                                    <p:anim by="(#ppt_w*0.50)" calcmode="lin" valueType="num">
                                      <p:cBhvr>
                                        <p:cTn id="23" dur="500" decel="50000" autoRev="1" fill="hold">
                                          <p:stCondLst>
                                            <p:cond delay="0"/>
                                          </p:stCondLst>
                                        </p:cTn>
                                        <p:tgtEl>
                                          <p:spTgt spid="5"/>
                                        </p:tgtEl>
                                        <p:attrNameLst>
                                          <p:attrName>ppt_x</p:attrName>
                                        </p:attrNameLst>
                                      </p:cBhvr>
                                    </p:anim>
                                    <p:anim from="(-#ppt_h/2)" to="(#ppt_y)" calcmode="lin" valueType="num">
                                      <p:cBhvr>
                                        <p:cTn id="24" dur="1000" fill="hold">
                                          <p:stCondLst>
                                            <p:cond delay="0"/>
                                          </p:stCondLst>
                                        </p:cTn>
                                        <p:tgtEl>
                                          <p:spTgt spid="5"/>
                                        </p:tgtEl>
                                        <p:attrNameLst>
                                          <p:attrName>ppt_y</p:attrName>
                                        </p:attrNameLst>
                                      </p:cBhvr>
                                    </p:anim>
                                    <p:animRot by="21600000">
                                      <p:cBhvr>
                                        <p:cTn id="25" dur="1000" fill="hold">
                                          <p:stCondLst>
                                            <p:cond delay="0"/>
                                          </p:stCondLst>
                                        </p:cTn>
                                        <p:tgtEl>
                                          <p:spTgt spid="5"/>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6"/>
                                        </p:tgtEl>
                                        <p:attrNameLst>
                                          <p:attrName>style.visibility</p:attrName>
                                        </p:attrNameLst>
                                      </p:cBhvr>
                                      <p:to>
                                        <p:strVal val="visible"/>
                                      </p:to>
                                    </p:set>
                                    <p:anim by="(-#ppt_w*2)" calcmode="lin" valueType="num">
                                      <p:cBhvr rctx="PPT">
                                        <p:cTn id="30" dur="500" autoRev="1" fill="hold">
                                          <p:stCondLst>
                                            <p:cond delay="0"/>
                                          </p:stCondLst>
                                        </p:cTn>
                                        <p:tgtEl>
                                          <p:spTgt spid="6"/>
                                        </p:tgtEl>
                                        <p:attrNameLst>
                                          <p:attrName>ppt_w</p:attrName>
                                        </p:attrNameLst>
                                      </p:cBhvr>
                                    </p:anim>
                                    <p:anim by="(#ppt_w*0.50)" calcmode="lin" valueType="num">
                                      <p:cBhvr>
                                        <p:cTn id="31" dur="500" decel="50000" autoRev="1" fill="hold">
                                          <p:stCondLst>
                                            <p:cond delay="0"/>
                                          </p:stCondLst>
                                        </p:cTn>
                                        <p:tgtEl>
                                          <p:spTgt spid="6"/>
                                        </p:tgtEl>
                                        <p:attrNameLst>
                                          <p:attrName>ppt_x</p:attrName>
                                        </p:attrNameLst>
                                      </p:cBhvr>
                                    </p:anim>
                                    <p:anim from="(-#ppt_h/2)" to="(#ppt_y)" calcmode="lin" valueType="num">
                                      <p:cBhvr>
                                        <p:cTn id="32" dur="1000" fill="hold">
                                          <p:stCondLst>
                                            <p:cond delay="0"/>
                                          </p:stCondLst>
                                        </p:cTn>
                                        <p:tgtEl>
                                          <p:spTgt spid="6"/>
                                        </p:tgtEl>
                                        <p:attrNameLst>
                                          <p:attrName>ppt_y</p:attrName>
                                        </p:attrNameLst>
                                      </p:cBhvr>
                                    </p:anim>
                                    <p:animRot by="21600000">
                                      <p:cBhvr>
                                        <p:cTn id="33"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a:effectLst>
            <a:softEdge rad="63500"/>
          </a:effectLst>
        </p:spPr>
        <p:style>
          <a:lnRef idx="2">
            <a:schemeClr val="accent3"/>
          </a:lnRef>
          <a:fillRef idx="1">
            <a:schemeClr val="lt1"/>
          </a:fillRef>
          <a:effectRef idx="0">
            <a:schemeClr val="accent3"/>
          </a:effectRef>
          <a:fontRef idx="minor">
            <a:schemeClr val="dk1"/>
          </a:fontRef>
        </p:style>
        <p:txBody>
          <a:bodyPr>
            <a:normAutofit/>
          </a:bodyPr>
          <a:lstStyle/>
          <a:p>
            <a:pPr algn="r" rtl="1"/>
            <a:r>
              <a:rPr lang="fa-IR" sz="3200" dirty="0">
                <a:cs typeface="B Lotus" pitchFamily="2" charset="-78"/>
              </a:rPr>
              <a:t>راه دوم : تفسير آيه تبليغ در سايه روايات</a:t>
            </a:r>
            <a:endParaRPr lang="en-US" sz="3200" dirty="0">
              <a:cs typeface="B Lotus" pitchFamily="2" charset="-78"/>
            </a:endParaRPr>
          </a:p>
        </p:txBody>
      </p:sp>
      <p:sp>
        <p:nvSpPr>
          <p:cNvPr id="3" name="Rectangle 2"/>
          <p:cNvSpPr/>
          <p:nvPr/>
        </p:nvSpPr>
        <p:spPr>
          <a:xfrm>
            <a:off x="0" y="1052736"/>
            <a:ext cx="8678550" cy="1446550"/>
          </a:xfrm>
          <a:prstGeom prst="rect">
            <a:avLst/>
          </a:prstGeom>
        </p:spPr>
        <p:txBody>
          <a:bodyPr wrap="square">
            <a:spAutoFit/>
          </a:bodyPr>
          <a:lstStyle/>
          <a:p>
            <a:pPr algn="r" rtl="1"/>
            <a:r>
              <a:rPr lang="fa-IR" sz="2800" dirty="0" smtClean="0">
                <a:cs typeface="B Lotus" pitchFamily="2" charset="-78"/>
              </a:rPr>
              <a:t>1 - عدّه </a:t>
            </a:r>
            <a:r>
              <a:rPr lang="fa-IR" sz="2800" dirty="0">
                <a:cs typeface="B Lotus" pitchFamily="2" charset="-78"/>
              </a:rPr>
              <a:t>زيادى از </a:t>
            </a:r>
            <a:r>
              <a:rPr lang="fa-IR" sz="3200" dirty="0">
                <a:effectLst>
                  <a:outerShdw blurRad="38100" dist="38100" dir="2700000" algn="tl">
                    <a:srgbClr val="000000">
                      <a:alpha val="43137"/>
                    </a:srgbClr>
                  </a:outerShdw>
                </a:effectLst>
                <a:cs typeface="B Lotus" pitchFamily="2" charset="-78"/>
              </a:rPr>
              <a:t>محدّثان</a:t>
            </a:r>
            <a:r>
              <a:rPr lang="fa-IR" sz="2800" dirty="0">
                <a:cs typeface="B Lotus" pitchFamily="2" charset="-78"/>
              </a:rPr>
              <a:t> </a:t>
            </a:r>
            <a:r>
              <a:rPr lang="fa-IR" sz="2800" dirty="0" smtClean="0">
                <a:cs typeface="B Lotus" pitchFamily="2" charset="-78"/>
              </a:rPr>
              <a:t> صدر </a:t>
            </a:r>
            <a:r>
              <a:rPr lang="fa-IR" sz="2800" dirty="0">
                <a:cs typeface="B Lotus" pitchFamily="2" charset="-78"/>
              </a:rPr>
              <a:t>اسلام معتقدند كه آيه فوق در شأن اميرمؤمنان </a:t>
            </a:r>
            <a:r>
              <a:rPr lang="fa-IR" sz="2800" dirty="0" smtClean="0">
                <a:cs typeface="B Lotus" pitchFamily="2" charset="-78"/>
              </a:rPr>
              <a:t> على(عليه </a:t>
            </a:r>
            <a:r>
              <a:rPr lang="fa-IR" sz="2800" dirty="0">
                <a:cs typeface="B Lotus" pitchFamily="2" charset="-78"/>
              </a:rPr>
              <a:t>السلام)نازل شده است</a:t>
            </a:r>
            <a:r>
              <a:rPr lang="fa-IR" sz="2800" dirty="0" smtClean="0">
                <a:cs typeface="B Lotus" pitchFamily="2" charset="-78"/>
              </a:rPr>
              <a:t>.</a:t>
            </a:r>
          </a:p>
          <a:p>
            <a:pPr algn="r" rtl="1"/>
            <a:r>
              <a:rPr lang="fa-IR" sz="2800" dirty="0" smtClean="0">
                <a:cs typeface="B Lotus" pitchFamily="2" charset="-78"/>
              </a:rPr>
              <a:t> </a:t>
            </a:r>
            <a:r>
              <a:rPr lang="fa-IR" sz="2800" dirty="0">
                <a:cs typeface="B Lotus" pitchFamily="2" charset="-78"/>
              </a:rPr>
              <a:t>از جمله اين </a:t>
            </a:r>
            <a:r>
              <a:rPr lang="fa-IR" sz="2800" dirty="0" smtClean="0">
                <a:cs typeface="B Lotus" pitchFamily="2" charset="-78"/>
              </a:rPr>
              <a:t>دانشمندان :</a:t>
            </a:r>
            <a:endParaRPr lang="en-US" sz="2800" dirty="0">
              <a:cs typeface="B Lotus" pitchFamily="2" charset="-78"/>
            </a:endParaRPr>
          </a:p>
        </p:txBody>
      </p:sp>
      <p:sp>
        <p:nvSpPr>
          <p:cNvPr id="4" name="Rectangle 3"/>
          <p:cNvSpPr/>
          <p:nvPr/>
        </p:nvSpPr>
        <p:spPr>
          <a:xfrm>
            <a:off x="1219308" y="2478866"/>
            <a:ext cx="6696744" cy="954107"/>
          </a:xfrm>
          <a:prstGeom prst="rect">
            <a:avLst/>
          </a:prstGeom>
        </p:spPr>
        <p:txBody>
          <a:bodyPr wrap="square">
            <a:spAutoFit/>
          </a:bodyPr>
          <a:lstStyle/>
          <a:p>
            <a:pPr algn="r" rtl="1"/>
            <a:r>
              <a:rPr lang="fa-IR" sz="2800" dirty="0">
                <a:cs typeface="B Lotus" pitchFamily="2" charset="-78"/>
              </a:rPr>
              <a:t>1ـ «ابن عبّاس» راوى، مفسّر معروف و كاتب وحى، كه مورد قبول شيعه و اهل سنّت است.</a:t>
            </a:r>
            <a:endParaRPr lang="en-US" sz="2800" dirty="0">
              <a:cs typeface="B Lotus" pitchFamily="2" charset="-78"/>
            </a:endParaRPr>
          </a:p>
        </p:txBody>
      </p:sp>
      <p:sp>
        <p:nvSpPr>
          <p:cNvPr id="5" name="Rectangle 4"/>
          <p:cNvSpPr/>
          <p:nvPr/>
        </p:nvSpPr>
        <p:spPr>
          <a:xfrm>
            <a:off x="1219308" y="3356992"/>
            <a:ext cx="6665060" cy="954107"/>
          </a:xfrm>
          <a:prstGeom prst="rect">
            <a:avLst/>
          </a:prstGeom>
        </p:spPr>
        <p:txBody>
          <a:bodyPr wrap="square">
            <a:spAutoFit/>
          </a:bodyPr>
          <a:lstStyle/>
          <a:p>
            <a:pPr algn="r" rtl="1"/>
            <a:r>
              <a:rPr lang="fa-IR" sz="2800" dirty="0">
                <a:cs typeface="B Lotus" pitchFamily="2" charset="-78"/>
              </a:rPr>
              <a:t>2ـ «جابر بن عبدالله انصارى» چهره اى بسيار آشنا كه او نيز مورد قبول هر دو گروه مى باشد.</a:t>
            </a:r>
            <a:endParaRPr lang="en-US" sz="2800" dirty="0">
              <a:cs typeface="B Lotus" pitchFamily="2" charset="-78"/>
            </a:endParaRPr>
          </a:p>
        </p:txBody>
      </p:sp>
      <p:sp>
        <p:nvSpPr>
          <p:cNvPr id="6" name="Rectangle 5"/>
          <p:cNvSpPr/>
          <p:nvPr/>
        </p:nvSpPr>
        <p:spPr>
          <a:xfrm>
            <a:off x="1219308" y="4221088"/>
            <a:ext cx="6665060" cy="954107"/>
          </a:xfrm>
          <a:prstGeom prst="rect">
            <a:avLst/>
          </a:prstGeom>
        </p:spPr>
        <p:txBody>
          <a:bodyPr wrap="square">
            <a:spAutoFit/>
          </a:bodyPr>
          <a:lstStyle/>
          <a:p>
            <a:pPr algn="r" rtl="1"/>
            <a:r>
              <a:rPr lang="fa-IR" sz="2800" dirty="0">
                <a:cs typeface="B Lotus" pitchFamily="2" charset="-78"/>
              </a:rPr>
              <a:t>3ـ «ابو سعيد خدرى» از بزرگان اصحاب پيامبر كه بسيار مورد احترام است.</a:t>
            </a:r>
            <a:endParaRPr lang="en-US" sz="2800" dirty="0">
              <a:cs typeface="B Lotus" pitchFamily="2" charset="-78"/>
            </a:endParaRPr>
          </a:p>
        </p:txBody>
      </p:sp>
      <p:sp>
        <p:nvSpPr>
          <p:cNvPr id="7" name="Rectangle 6"/>
          <p:cNvSpPr/>
          <p:nvPr/>
        </p:nvSpPr>
        <p:spPr>
          <a:xfrm>
            <a:off x="1219308" y="5085184"/>
            <a:ext cx="6665060" cy="954107"/>
          </a:xfrm>
          <a:prstGeom prst="rect">
            <a:avLst/>
          </a:prstGeom>
        </p:spPr>
        <p:txBody>
          <a:bodyPr wrap="square">
            <a:spAutoFit/>
          </a:bodyPr>
          <a:lstStyle/>
          <a:p>
            <a:pPr algn="r" rtl="1"/>
            <a:r>
              <a:rPr lang="fa-IR" sz="2800" dirty="0">
                <a:cs typeface="B Lotus" pitchFamily="2" charset="-78"/>
              </a:rPr>
              <a:t>4ـ «عبدالله بن مسعود» يكى از نويسندگان وحى و از مفسّران قرآن كريم.</a:t>
            </a:r>
            <a:endParaRPr lang="en-US" sz="2800" dirty="0">
              <a:cs typeface="B Lotus" pitchFamily="2" charset="-78"/>
            </a:endParaRPr>
          </a:p>
        </p:txBody>
      </p:sp>
      <p:sp>
        <p:nvSpPr>
          <p:cNvPr id="8" name="Rectangle 7"/>
          <p:cNvSpPr/>
          <p:nvPr/>
        </p:nvSpPr>
        <p:spPr>
          <a:xfrm>
            <a:off x="0" y="5930116"/>
            <a:ext cx="7884367" cy="523220"/>
          </a:xfrm>
          <a:prstGeom prst="rect">
            <a:avLst/>
          </a:prstGeom>
        </p:spPr>
        <p:txBody>
          <a:bodyPr wrap="square">
            <a:spAutoFit/>
          </a:bodyPr>
          <a:lstStyle/>
          <a:p>
            <a:pPr algn="r" rtl="1"/>
            <a:r>
              <a:rPr lang="fa-IR" sz="2800" dirty="0">
                <a:cs typeface="B Lotus" pitchFamily="2" charset="-78"/>
              </a:rPr>
              <a:t>5ـ «ابوهريره» از روايان پر كار مورد قبول اهل سنّت.</a:t>
            </a:r>
            <a:endParaRPr lang="en-US" sz="2800" dirty="0">
              <a:cs typeface="B Lotus" pitchFamily="2" charset="-78"/>
            </a:endParaRPr>
          </a:p>
        </p:txBody>
      </p:sp>
    </p:spTree>
    <p:extLst>
      <p:ext uri="{BB962C8B-B14F-4D97-AF65-F5344CB8AC3E}">
        <p14:creationId xmlns:p14="http://schemas.microsoft.com/office/powerpoint/2010/main" xmlns="" val="612265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grpId="0" nodeType="click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by="(-#ppt_w*2)" calcmode="lin" valueType="num">
                                      <p:cBhvr rctx="PPT">
                                        <p:cTn id="22" dur="500" autoRev="1" fill="hold">
                                          <p:stCondLst>
                                            <p:cond delay="0"/>
                                          </p:stCondLst>
                                        </p:cTn>
                                        <p:tgtEl>
                                          <p:spTgt spid="4"/>
                                        </p:tgtEl>
                                        <p:attrNameLst>
                                          <p:attrName>ppt_w</p:attrName>
                                        </p:attrNameLst>
                                      </p:cBhvr>
                                    </p:anim>
                                    <p:anim by="(#ppt_w*0.50)" calcmode="lin" valueType="num">
                                      <p:cBhvr>
                                        <p:cTn id="23" dur="500" decel="50000" autoRev="1" fill="hold">
                                          <p:stCondLst>
                                            <p:cond delay="0"/>
                                          </p:stCondLst>
                                        </p:cTn>
                                        <p:tgtEl>
                                          <p:spTgt spid="4"/>
                                        </p:tgtEl>
                                        <p:attrNameLst>
                                          <p:attrName>ppt_x</p:attrName>
                                        </p:attrNameLst>
                                      </p:cBhvr>
                                    </p:anim>
                                    <p:anim from="(-#ppt_h/2)" to="(#ppt_y)" calcmode="lin" valueType="num">
                                      <p:cBhvr>
                                        <p:cTn id="24" dur="1000" fill="hold">
                                          <p:stCondLst>
                                            <p:cond delay="0"/>
                                          </p:stCondLst>
                                        </p:cTn>
                                        <p:tgtEl>
                                          <p:spTgt spid="4"/>
                                        </p:tgtEl>
                                        <p:attrNameLst>
                                          <p:attrName>ppt_y</p:attrName>
                                        </p:attrNameLst>
                                      </p:cBhvr>
                                    </p:anim>
                                    <p:animRot by="21600000">
                                      <p:cBhvr>
                                        <p:cTn id="25" dur="1000" fill="hold">
                                          <p:stCondLst>
                                            <p:cond delay="0"/>
                                          </p:stCondLst>
                                        </p:cTn>
                                        <p:tgtEl>
                                          <p:spTgt spid="4"/>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5"/>
                                        </p:tgtEl>
                                        <p:attrNameLst>
                                          <p:attrName>style.visibility</p:attrName>
                                        </p:attrNameLst>
                                      </p:cBhvr>
                                      <p:to>
                                        <p:strVal val="visible"/>
                                      </p:to>
                                    </p:set>
                                    <p:anim by="(-#ppt_w*2)" calcmode="lin" valueType="num">
                                      <p:cBhvr rctx="PPT">
                                        <p:cTn id="30" dur="500" autoRev="1" fill="hold">
                                          <p:stCondLst>
                                            <p:cond delay="0"/>
                                          </p:stCondLst>
                                        </p:cTn>
                                        <p:tgtEl>
                                          <p:spTgt spid="5"/>
                                        </p:tgtEl>
                                        <p:attrNameLst>
                                          <p:attrName>ppt_w</p:attrName>
                                        </p:attrNameLst>
                                      </p:cBhvr>
                                    </p:anim>
                                    <p:anim by="(#ppt_w*0.50)" calcmode="lin" valueType="num">
                                      <p:cBhvr>
                                        <p:cTn id="31" dur="500" decel="50000" autoRev="1" fill="hold">
                                          <p:stCondLst>
                                            <p:cond delay="0"/>
                                          </p:stCondLst>
                                        </p:cTn>
                                        <p:tgtEl>
                                          <p:spTgt spid="5"/>
                                        </p:tgtEl>
                                        <p:attrNameLst>
                                          <p:attrName>ppt_x</p:attrName>
                                        </p:attrNameLst>
                                      </p:cBhvr>
                                    </p:anim>
                                    <p:anim from="(-#ppt_h/2)" to="(#ppt_y)" calcmode="lin" valueType="num">
                                      <p:cBhvr>
                                        <p:cTn id="32" dur="1000" fill="hold">
                                          <p:stCondLst>
                                            <p:cond delay="0"/>
                                          </p:stCondLst>
                                        </p:cTn>
                                        <p:tgtEl>
                                          <p:spTgt spid="5"/>
                                        </p:tgtEl>
                                        <p:attrNameLst>
                                          <p:attrName>ppt_y</p:attrName>
                                        </p:attrNameLst>
                                      </p:cBhvr>
                                    </p:anim>
                                    <p:animRot by="21600000">
                                      <p:cBhvr>
                                        <p:cTn id="33" dur="1000" fill="hold">
                                          <p:stCondLst>
                                            <p:cond delay="0"/>
                                          </p:stCondLst>
                                        </p:cTn>
                                        <p:tgtEl>
                                          <p:spTgt spid="5"/>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6"/>
                                        </p:tgtEl>
                                        <p:attrNameLst>
                                          <p:attrName>style.visibility</p:attrName>
                                        </p:attrNameLst>
                                      </p:cBhvr>
                                      <p:to>
                                        <p:strVal val="visible"/>
                                      </p:to>
                                    </p:set>
                                    <p:anim by="(-#ppt_w*2)" calcmode="lin" valueType="num">
                                      <p:cBhvr rctx="PPT">
                                        <p:cTn id="38" dur="500" autoRev="1" fill="hold">
                                          <p:stCondLst>
                                            <p:cond delay="0"/>
                                          </p:stCondLst>
                                        </p:cTn>
                                        <p:tgtEl>
                                          <p:spTgt spid="6"/>
                                        </p:tgtEl>
                                        <p:attrNameLst>
                                          <p:attrName>ppt_w</p:attrName>
                                        </p:attrNameLst>
                                      </p:cBhvr>
                                    </p:anim>
                                    <p:anim by="(#ppt_w*0.50)" calcmode="lin" valueType="num">
                                      <p:cBhvr>
                                        <p:cTn id="39" dur="500" decel="50000" autoRev="1" fill="hold">
                                          <p:stCondLst>
                                            <p:cond delay="0"/>
                                          </p:stCondLst>
                                        </p:cTn>
                                        <p:tgtEl>
                                          <p:spTgt spid="6"/>
                                        </p:tgtEl>
                                        <p:attrNameLst>
                                          <p:attrName>ppt_x</p:attrName>
                                        </p:attrNameLst>
                                      </p:cBhvr>
                                    </p:anim>
                                    <p:anim from="(-#ppt_h/2)" to="(#ppt_y)" calcmode="lin" valueType="num">
                                      <p:cBhvr>
                                        <p:cTn id="40" dur="1000" fill="hold">
                                          <p:stCondLst>
                                            <p:cond delay="0"/>
                                          </p:stCondLst>
                                        </p:cTn>
                                        <p:tgtEl>
                                          <p:spTgt spid="6"/>
                                        </p:tgtEl>
                                        <p:attrNameLst>
                                          <p:attrName>ppt_y</p:attrName>
                                        </p:attrNameLst>
                                      </p:cBhvr>
                                    </p:anim>
                                    <p:animRot by="21600000">
                                      <p:cBhvr>
                                        <p:cTn id="41" dur="1000" fill="hold">
                                          <p:stCondLst>
                                            <p:cond delay="0"/>
                                          </p:stCondLst>
                                        </p:cTn>
                                        <p:tgtEl>
                                          <p:spTgt spid="6"/>
                                        </p:tgtEl>
                                        <p:attrNameLst>
                                          <p:attrName>r</p:attrName>
                                        </p:attrNameLst>
                                      </p:cBhvr>
                                    </p:animRot>
                                  </p:childTnLst>
                                </p:cTn>
                              </p:par>
                            </p:childTnLst>
                          </p:cTn>
                        </p:par>
                      </p:childTnLst>
                    </p:cTn>
                  </p:par>
                  <p:par>
                    <p:cTn id="42" fill="hold">
                      <p:stCondLst>
                        <p:cond delay="indefinite"/>
                      </p:stCondLst>
                      <p:childTnLst>
                        <p:par>
                          <p:cTn id="43" fill="hold">
                            <p:stCondLst>
                              <p:cond delay="0"/>
                            </p:stCondLst>
                            <p:childTnLst>
                              <p:par>
                                <p:cTn id="44" presetID="56" presetClass="entr" presetSubtype="0" fill="hold" grpId="0" nodeType="clickEffect">
                                  <p:stCondLst>
                                    <p:cond delay="0"/>
                                  </p:stCondLst>
                                  <p:iterate type="lt">
                                    <p:tmPct val="10000"/>
                                  </p:iterate>
                                  <p:childTnLst>
                                    <p:set>
                                      <p:cBhvr>
                                        <p:cTn id="45" dur="1" fill="hold">
                                          <p:stCondLst>
                                            <p:cond delay="0"/>
                                          </p:stCondLst>
                                        </p:cTn>
                                        <p:tgtEl>
                                          <p:spTgt spid="7"/>
                                        </p:tgtEl>
                                        <p:attrNameLst>
                                          <p:attrName>style.visibility</p:attrName>
                                        </p:attrNameLst>
                                      </p:cBhvr>
                                      <p:to>
                                        <p:strVal val="visible"/>
                                      </p:to>
                                    </p:set>
                                    <p:anim by="(-#ppt_w*2)" calcmode="lin" valueType="num">
                                      <p:cBhvr rctx="PPT">
                                        <p:cTn id="46" dur="500" autoRev="1" fill="hold">
                                          <p:stCondLst>
                                            <p:cond delay="0"/>
                                          </p:stCondLst>
                                        </p:cTn>
                                        <p:tgtEl>
                                          <p:spTgt spid="7"/>
                                        </p:tgtEl>
                                        <p:attrNameLst>
                                          <p:attrName>ppt_w</p:attrName>
                                        </p:attrNameLst>
                                      </p:cBhvr>
                                    </p:anim>
                                    <p:anim by="(#ppt_w*0.50)" calcmode="lin" valueType="num">
                                      <p:cBhvr>
                                        <p:cTn id="47" dur="500" decel="50000" autoRev="1" fill="hold">
                                          <p:stCondLst>
                                            <p:cond delay="0"/>
                                          </p:stCondLst>
                                        </p:cTn>
                                        <p:tgtEl>
                                          <p:spTgt spid="7"/>
                                        </p:tgtEl>
                                        <p:attrNameLst>
                                          <p:attrName>ppt_x</p:attrName>
                                        </p:attrNameLst>
                                      </p:cBhvr>
                                    </p:anim>
                                    <p:anim from="(-#ppt_h/2)" to="(#ppt_y)" calcmode="lin" valueType="num">
                                      <p:cBhvr>
                                        <p:cTn id="48" dur="1000" fill="hold">
                                          <p:stCondLst>
                                            <p:cond delay="0"/>
                                          </p:stCondLst>
                                        </p:cTn>
                                        <p:tgtEl>
                                          <p:spTgt spid="7"/>
                                        </p:tgtEl>
                                        <p:attrNameLst>
                                          <p:attrName>ppt_y</p:attrName>
                                        </p:attrNameLst>
                                      </p:cBhvr>
                                    </p:anim>
                                    <p:animRot by="21600000">
                                      <p:cBhvr>
                                        <p:cTn id="49" dur="1000" fill="hold">
                                          <p:stCondLst>
                                            <p:cond delay="0"/>
                                          </p:stCondLst>
                                        </p:cTn>
                                        <p:tgtEl>
                                          <p:spTgt spid="7"/>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56" presetClass="entr" presetSubtype="0" fill="hold" grpId="0" nodeType="clickEffect">
                                  <p:stCondLst>
                                    <p:cond delay="0"/>
                                  </p:stCondLst>
                                  <p:iterate type="lt">
                                    <p:tmPct val="10000"/>
                                  </p:iterate>
                                  <p:childTnLst>
                                    <p:set>
                                      <p:cBhvr>
                                        <p:cTn id="53" dur="1" fill="hold">
                                          <p:stCondLst>
                                            <p:cond delay="0"/>
                                          </p:stCondLst>
                                        </p:cTn>
                                        <p:tgtEl>
                                          <p:spTgt spid="8"/>
                                        </p:tgtEl>
                                        <p:attrNameLst>
                                          <p:attrName>style.visibility</p:attrName>
                                        </p:attrNameLst>
                                      </p:cBhvr>
                                      <p:to>
                                        <p:strVal val="visible"/>
                                      </p:to>
                                    </p:set>
                                    <p:anim by="(-#ppt_w*2)" calcmode="lin" valueType="num">
                                      <p:cBhvr rctx="PPT">
                                        <p:cTn id="54" dur="500" autoRev="1" fill="hold">
                                          <p:stCondLst>
                                            <p:cond delay="0"/>
                                          </p:stCondLst>
                                        </p:cTn>
                                        <p:tgtEl>
                                          <p:spTgt spid="8"/>
                                        </p:tgtEl>
                                        <p:attrNameLst>
                                          <p:attrName>ppt_w</p:attrName>
                                        </p:attrNameLst>
                                      </p:cBhvr>
                                    </p:anim>
                                    <p:anim by="(#ppt_w*0.50)" calcmode="lin" valueType="num">
                                      <p:cBhvr>
                                        <p:cTn id="55" dur="500" decel="50000" autoRev="1" fill="hold">
                                          <p:stCondLst>
                                            <p:cond delay="0"/>
                                          </p:stCondLst>
                                        </p:cTn>
                                        <p:tgtEl>
                                          <p:spTgt spid="8"/>
                                        </p:tgtEl>
                                        <p:attrNameLst>
                                          <p:attrName>ppt_x</p:attrName>
                                        </p:attrNameLst>
                                      </p:cBhvr>
                                    </p:anim>
                                    <p:anim from="(-#ppt_h/2)" to="(#ppt_y)" calcmode="lin" valueType="num">
                                      <p:cBhvr>
                                        <p:cTn id="56" dur="1000" fill="hold">
                                          <p:stCondLst>
                                            <p:cond delay="0"/>
                                          </p:stCondLst>
                                        </p:cTn>
                                        <p:tgtEl>
                                          <p:spTgt spid="8"/>
                                        </p:tgtEl>
                                        <p:attrNameLst>
                                          <p:attrName>ppt_y</p:attrName>
                                        </p:attrNameLst>
                                      </p:cBhvr>
                                    </p:anim>
                                    <p:animRot by="21600000">
                                      <p:cBhvr>
                                        <p:cTn id="57" dur="1000"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sz="2800" dirty="0" smtClean="0">
                <a:cs typeface="B Lotus" pitchFamily="2" charset="-78"/>
              </a:rPr>
              <a:t>2 - در </a:t>
            </a:r>
            <a:r>
              <a:rPr lang="fa-IR" sz="2800" dirty="0">
                <a:cs typeface="B Lotus" pitchFamily="2" charset="-78"/>
              </a:rPr>
              <a:t>بين </a:t>
            </a:r>
            <a:r>
              <a:rPr lang="fa-IR" sz="3200" dirty="0">
                <a:effectLst>
                  <a:outerShdw blurRad="38100" dist="38100" dir="2700000" algn="tl">
                    <a:srgbClr val="000000">
                      <a:alpha val="43137"/>
                    </a:srgbClr>
                  </a:outerShdw>
                </a:effectLst>
                <a:cs typeface="B Lotus" pitchFamily="2" charset="-78"/>
              </a:rPr>
              <a:t>مفسّران </a:t>
            </a:r>
            <a:r>
              <a:rPr lang="fa-IR" sz="3200" dirty="0" smtClean="0">
                <a:effectLst>
                  <a:outerShdw blurRad="38100" dist="38100" dir="2700000" algn="tl">
                    <a:srgbClr val="000000">
                      <a:alpha val="43137"/>
                    </a:srgbClr>
                  </a:outerShdw>
                </a:effectLst>
                <a:cs typeface="B Lotus" pitchFamily="2" charset="-78"/>
              </a:rPr>
              <a:t> </a:t>
            </a:r>
            <a:r>
              <a:rPr lang="fa-IR" sz="2800" dirty="0" smtClean="0">
                <a:cs typeface="B Lotus" pitchFamily="2" charset="-78"/>
              </a:rPr>
              <a:t>اهل </a:t>
            </a:r>
            <a:r>
              <a:rPr lang="fa-IR" sz="2800" dirty="0">
                <a:cs typeface="B Lotus" pitchFamily="2" charset="-78"/>
              </a:rPr>
              <a:t>سنّت نيز عدّه اى روايت مربوط به ولايت اميرمؤمنان(عليه السلام)را نقل كرده اند، كه مى توان </a:t>
            </a:r>
            <a:r>
              <a:rPr lang="fa-IR" sz="2800" dirty="0" smtClean="0">
                <a:cs typeface="B Lotus" pitchFamily="2" charset="-78"/>
              </a:rPr>
              <a:t>به :</a:t>
            </a:r>
            <a:endParaRPr lang="en-US" sz="2800" dirty="0">
              <a:cs typeface="B Lotus" pitchFamily="2" charset="-78"/>
            </a:endParaRPr>
          </a:p>
        </p:txBody>
      </p:sp>
      <p:sp>
        <p:nvSpPr>
          <p:cNvPr id="3" name="Rectangle 2"/>
          <p:cNvSpPr/>
          <p:nvPr/>
        </p:nvSpPr>
        <p:spPr>
          <a:xfrm>
            <a:off x="539553" y="1825660"/>
            <a:ext cx="7344816" cy="523220"/>
          </a:xfrm>
          <a:prstGeom prst="rect">
            <a:avLst/>
          </a:prstGeom>
        </p:spPr>
        <p:txBody>
          <a:bodyPr wrap="square">
            <a:spAutoFit/>
          </a:bodyPr>
          <a:lstStyle/>
          <a:p>
            <a:pPr algn="r" rtl="1"/>
            <a:r>
              <a:rPr lang="fa-IR" sz="2800" dirty="0" smtClean="0">
                <a:cs typeface="B Lotus" pitchFamily="2" charset="-78"/>
              </a:rPr>
              <a:t>1 - آقاى </a:t>
            </a:r>
            <a:r>
              <a:rPr lang="fa-IR" sz="2800" dirty="0">
                <a:cs typeface="B Lotus" pitchFamily="2" charset="-78"/>
              </a:rPr>
              <a:t>«سيوطى» در «الدّرّ المنثور، جلد دوم، صفحه 298»</a:t>
            </a:r>
            <a:endParaRPr lang="en-US" sz="2800" dirty="0">
              <a:cs typeface="B Lotus" pitchFamily="2" charset="-78"/>
            </a:endParaRPr>
          </a:p>
        </p:txBody>
      </p:sp>
      <p:sp>
        <p:nvSpPr>
          <p:cNvPr id="4" name="Rectangle 3"/>
          <p:cNvSpPr/>
          <p:nvPr/>
        </p:nvSpPr>
        <p:spPr>
          <a:xfrm>
            <a:off x="1" y="2617748"/>
            <a:ext cx="7884368" cy="523220"/>
          </a:xfrm>
          <a:prstGeom prst="rect">
            <a:avLst/>
          </a:prstGeom>
        </p:spPr>
        <p:txBody>
          <a:bodyPr wrap="square">
            <a:spAutoFit/>
          </a:bodyPr>
          <a:lstStyle/>
          <a:p>
            <a:pPr algn="r" rtl="1"/>
            <a:r>
              <a:rPr lang="fa-IR" sz="2800" dirty="0" smtClean="0">
                <a:cs typeface="B Lotus" pitchFamily="2" charset="-78"/>
              </a:rPr>
              <a:t>2 – آقاي «ابوالحسن </a:t>
            </a:r>
            <a:r>
              <a:rPr lang="fa-IR" sz="2800" dirty="0">
                <a:cs typeface="B Lotus" pitchFamily="2" charset="-78"/>
              </a:rPr>
              <a:t>واحدى نيشابورى» در «اسباب النّزول، صفحه 150»</a:t>
            </a:r>
            <a:endParaRPr lang="en-US" sz="2800" dirty="0">
              <a:cs typeface="B Lotus" pitchFamily="2" charset="-78"/>
            </a:endParaRPr>
          </a:p>
        </p:txBody>
      </p:sp>
      <p:sp>
        <p:nvSpPr>
          <p:cNvPr id="5" name="Rectangle 4"/>
          <p:cNvSpPr/>
          <p:nvPr/>
        </p:nvSpPr>
        <p:spPr>
          <a:xfrm>
            <a:off x="2" y="3481844"/>
            <a:ext cx="7884368" cy="523220"/>
          </a:xfrm>
          <a:prstGeom prst="rect">
            <a:avLst/>
          </a:prstGeom>
        </p:spPr>
        <p:txBody>
          <a:bodyPr wrap="square">
            <a:spAutoFit/>
          </a:bodyPr>
          <a:lstStyle/>
          <a:p>
            <a:pPr algn="r" rtl="1"/>
            <a:r>
              <a:rPr lang="fa-IR" sz="2800" dirty="0" smtClean="0">
                <a:cs typeface="B Lotus" pitchFamily="2" charset="-78"/>
              </a:rPr>
              <a:t>3 – آقاي «شيخ </a:t>
            </a:r>
            <a:r>
              <a:rPr lang="fa-IR" sz="2800" dirty="0">
                <a:cs typeface="B Lotus" pitchFamily="2" charset="-78"/>
              </a:rPr>
              <a:t>محمّد عبده» در «المنار، جلد ششم، صفحه 120»</a:t>
            </a:r>
            <a:endParaRPr lang="en-US" sz="2800" dirty="0">
              <a:cs typeface="B Lotus" pitchFamily="2" charset="-78"/>
            </a:endParaRPr>
          </a:p>
        </p:txBody>
      </p:sp>
      <p:sp>
        <p:nvSpPr>
          <p:cNvPr id="6" name="Rectangle 5"/>
          <p:cNvSpPr/>
          <p:nvPr/>
        </p:nvSpPr>
        <p:spPr>
          <a:xfrm>
            <a:off x="1" y="4417948"/>
            <a:ext cx="7884368" cy="523220"/>
          </a:xfrm>
          <a:prstGeom prst="rect">
            <a:avLst/>
          </a:prstGeom>
        </p:spPr>
        <p:txBody>
          <a:bodyPr wrap="square">
            <a:spAutoFit/>
          </a:bodyPr>
          <a:lstStyle/>
          <a:p>
            <a:pPr algn="r" rtl="1"/>
            <a:r>
              <a:rPr lang="fa-IR" sz="2800" dirty="0" smtClean="0">
                <a:cs typeface="B Lotus" pitchFamily="2" charset="-78"/>
              </a:rPr>
              <a:t>4 – آقاي «فخر </a:t>
            </a:r>
            <a:r>
              <a:rPr lang="fa-IR" sz="2800" dirty="0">
                <a:cs typeface="B Lotus" pitchFamily="2" charset="-78"/>
              </a:rPr>
              <a:t>رازى» در «تفسير كبير»</a:t>
            </a:r>
            <a:endParaRPr lang="en-US" sz="2800" dirty="0">
              <a:cs typeface="B Lotus" pitchFamily="2" charset="-78"/>
            </a:endParaRPr>
          </a:p>
        </p:txBody>
      </p:sp>
    </p:spTree>
    <p:extLst>
      <p:ext uri="{BB962C8B-B14F-4D97-AF65-F5344CB8AC3E}">
        <p14:creationId xmlns:p14="http://schemas.microsoft.com/office/powerpoint/2010/main" xmlns="" val="1408826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3"/>
                                        </p:tgtEl>
                                        <p:attrNameLst>
                                          <p:attrName>style.visibility</p:attrName>
                                        </p:attrNameLst>
                                      </p:cBhvr>
                                      <p:to>
                                        <p:strVal val="visible"/>
                                      </p:to>
                                    </p:set>
                                    <p:anim by="(-#ppt_w*2)" calcmode="lin" valueType="num">
                                      <p:cBhvr rctx="PPT">
                                        <p:cTn id="15" dur="500" autoRev="1" fill="hold">
                                          <p:stCondLst>
                                            <p:cond delay="0"/>
                                          </p:stCondLst>
                                        </p:cTn>
                                        <p:tgtEl>
                                          <p:spTgt spid="3"/>
                                        </p:tgtEl>
                                        <p:attrNameLst>
                                          <p:attrName>ppt_w</p:attrName>
                                        </p:attrNameLst>
                                      </p:cBhvr>
                                    </p:anim>
                                    <p:anim by="(#ppt_w*0.50)" calcmode="lin" valueType="num">
                                      <p:cBhvr>
                                        <p:cTn id="16" dur="500" decel="50000" autoRev="1" fill="hold">
                                          <p:stCondLst>
                                            <p:cond delay="0"/>
                                          </p:stCondLst>
                                        </p:cTn>
                                        <p:tgtEl>
                                          <p:spTgt spid="3"/>
                                        </p:tgtEl>
                                        <p:attrNameLst>
                                          <p:attrName>ppt_x</p:attrName>
                                        </p:attrNameLst>
                                      </p:cBhvr>
                                    </p:anim>
                                    <p:anim from="(-#ppt_h/2)" to="(#ppt_y)" calcmode="lin" valueType="num">
                                      <p:cBhvr>
                                        <p:cTn id="17" dur="1000" fill="hold">
                                          <p:stCondLst>
                                            <p:cond delay="0"/>
                                          </p:stCondLst>
                                        </p:cTn>
                                        <p:tgtEl>
                                          <p:spTgt spid="3"/>
                                        </p:tgtEl>
                                        <p:attrNameLst>
                                          <p:attrName>ppt_y</p:attrName>
                                        </p:attrNameLst>
                                      </p:cBhvr>
                                    </p:anim>
                                    <p:animRot by="21600000">
                                      <p:cBhvr>
                                        <p:cTn id="18" dur="1000" fill="hold">
                                          <p:stCondLst>
                                            <p:cond delay="0"/>
                                          </p:stCondLst>
                                        </p:cTn>
                                        <p:tgtEl>
                                          <p:spTgt spid="3"/>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by="(-#ppt_w*2)" calcmode="lin" valueType="num">
                                      <p:cBhvr rctx="PPT">
                                        <p:cTn id="23" dur="500" autoRev="1" fill="hold">
                                          <p:stCondLst>
                                            <p:cond delay="0"/>
                                          </p:stCondLst>
                                        </p:cTn>
                                        <p:tgtEl>
                                          <p:spTgt spid="4"/>
                                        </p:tgtEl>
                                        <p:attrNameLst>
                                          <p:attrName>ppt_w</p:attrName>
                                        </p:attrNameLst>
                                      </p:cBhvr>
                                    </p:anim>
                                    <p:anim by="(#ppt_w*0.50)" calcmode="lin" valueType="num">
                                      <p:cBhvr>
                                        <p:cTn id="24" dur="500" decel="50000" autoRev="1" fill="hold">
                                          <p:stCondLst>
                                            <p:cond delay="0"/>
                                          </p:stCondLst>
                                        </p:cTn>
                                        <p:tgtEl>
                                          <p:spTgt spid="4"/>
                                        </p:tgtEl>
                                        <p:attrNameLst>
                                          <p:attrName>ppt_x</p:attrName>
                                        </p:attrNameLst>
                                      </p:cBhvr>
                                    </p:anim>
                                    <p:anim from="(-#ppt_h/2)" to="(#ppt_y)" calcmode="lin" valueType="num">
                                      <p:cBhvr>
                                        <p:cTn id="25" dur="1000" fill="hold">
                                          <p:stCondLst>
                                            <p:cond delay="0"/>
                                          </p:stCondLst>
                                        </p:cTn>
                                        <p:tgtEl>
                                          <p:spTgt spid="4"/>
                                        </p:tgtEl>
                                        <p:attrNameLst>
                                          <p:attrName>ppt_y</p:attrName>
                                        </p:attrNameLst>
                                      </p:cBhvr>
                                    </p:anim>
                                    <p:animRot by="21600000">
                                      <p:cBhvr>
                                        <p:cTn id="26" dur="1000" fill="hold">
                                          <p:stCondLst>
                                            <p:cond delay="0"/>
                                          </p:stCondLst>
                                        </p:cTn>
                                        <p:tgtEl>
                                          <p:spTgt spid="4"/>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5"/>
                                        </p:tgtEl>
                                        <p:attrNameLst>
                                          <p:attrName>style.visibility</p:attrName>
                                        </p:attrNameLst>
                                      </p:cBhvr>
                                      <p:to>
                                        <p:strVal val="visible"/>
                                      </p:to>
                                    </p:set>
                                    <p:anim by="(-#ppt_w*2)" calcmode="lin" valueType="num">
                                      <p:cBhvr rctx="PPT">
                                        <p:cTn id="31" dur="500" autoRev="1" fill="hold">
                                          <p:stCondLst>
                                            <p:cond delay="0"/>
                                          </p:stCondLst>
                                        </p:cTn>
                                        <p:tgtEl>
                                          <p:spTgt spid="5"/>
                                        </p:tgtEl>
                                        <p:attrNameLst>
                                          <p:attrName>ppt_w</p:attrName>
                                        </p:attrNameLst>
                                      </p:cBhvr>
                                    </p:anim>
                                    <p:anim by="(#ppt_w*0.50)" calcmode="lin" valueType="num">
                                      <p:cBhvr>
                                        <p:cTn id="32" dur="500" decel="50000" autoRev="1" fill="hold">
                                          <p:stCondLst>
                                            <p:cond delay="0"/>
                                          </p:stCondLst>
                                        </p:cTn>
                                        <p:tgtEl>
                                          <p:spTgt spid="5"/>
                                        </p:tgtEl>
                                        <p:attrNameLst>
                                          <p:attrName>ppt_x</p:attrName>
                                        </p:attrNameLst>
                                      </p:cBhvr>
                                    </p:anim>
                                    <p:anim from="(-#ppt_h/2)" to="(#ppt_y)" calcmode="lin" valueType="num">
                                      <p:cBhvr>
                                        <p:cTn id="33" dur="1000" fill="hold">
                                          <p:stCondLst>
                                            <p:cond delay="0"/>
                                          </p:stCondLst>
                                        </p:cTn>
                                        <p:tgtEl>
                                          <p:spTgt spid="5"/>
                                        </p:tgtEl>
                                        <p:attrNameLst>
                                          <p:attrName>ppt_y</p:attrName>
                                        </p:attrNameLst>
                                      </p:cBhvr>
                                    </p:anim>
                                    <p:animRot by="21600000">
                                      <p:cBhvr>
                                        <p:cTn id="34" dur="1000" fill="hold">
                                          <p:stCondLst>
                                            <p:cond delay="0"/>
                                          </p:stCondLst>
                                        </p:cTn>
                                        <p:tgtEl>
                                          <p:spTgt spid="5"/>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grpId="0" nodeType="clickEffect">
                                  <p:stCondLst>
                                    <p:cond delay="0"/>
                                  </p:stCondLst>
                                  <p:iterate type="lt">
                                    <p:tmPct val="10000"/>
                                  </p:iterate>
                                  <p:childTnLst>
                                    <p:set>
                                      <p:cBhvr>
                                        <p:cTn id="38" dur="1" fill="hold">
                                          <p:stCondLst>
                                            <p:cond delay="0"/>
                                          </p:stCondLst>
                                        </p:cTn>
                                        <p:tgtEl>
                                          <p:spTgt spid="6"/>
                                        </p:tgtEl>
                                        <p:attrNameLst>
                                          <p:attrName>style.visibility</p:attrName>
                                        </p:attrNameLst>
                                      </p:cBhvr>
                                      <p:to>
                                        <p:strVal val="visible"/>
                                      </p:to>
                                    </p:set>
                                    <p:anim by="(-#ppt_w*2)" calcmode="lin" valueType="num">
                                      <p:cBhvr rctx="PPT">
                                        <p:cTn id="39" dur="500" autoRev="1" fill="hold">
                                          <p:stCondLst>
                                            <p:cond delay="0"/>
                                          </p:stCondLst>
                                        </p:cTn>
                                        <p:tgtEl>
                                          <p:spTgt spid="6"/>
                                        </p:tgtEl>
                                        <p:attrNameLst>
                                          <p:attrName>ppt_w</p:attrName>
                                        </p:attrNameLst>
                                      </p:cBhvr>
                                    </p:anim>
                                    <p:anim by="(#ppt_w*0.50)" calcmode="lin" valueType="num">
                                      <p:cBhvr>
                                        <p:cTn id="40" dur="500" decel="50000" autoRev="1" fill="hold">
                                          <p:stCondLst>
                                            <p:cond delay="0"/>
                                          </p:stCondLst>
                                        </p:cTn>
                                        <p:tgtEl>
                                          <p:spTgt spid="6"/>
                                        </p:tgtEl>
                                        <p:attrNameLst>
                                          <p:attrName>ppt_x</p:attrName>
                                        </p:attrNameLst>
                                      </p:cBhvr>
                                    </p:anim>
                                    <p:anim from="(-#ppt_h/2)" to="(#ppt_y)" calcmode="lin" valueType="num">
                                      <p:cBhvr>
                                        <p:cTn id="41" dur="1000" fill="hold">
                                          <p:stCondLst>
                                            <p:cond delay="0"/>
                                          </p:stCondLst>
                                        </p:cTn>
                                        <p:tgtEl>
                                          <p:spTgt spid="6"/>
                                        </p:tgtEl>
                                        <p:attrNameLst>
                                          <p:attrName>ppt_y</p:attrName>
                                        </p:attrNameLst>
                                      </p:cBhvr>
                                    </p:anim>
                                    <p:animRot by="21600000">
                                      <p:cBhvr>
                                        <p:cTn id="42"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822" y="188640"/>
            <a:ext cx="8686800" cy="778098"/>
          </a:xfrm>
        </p:spPr>
        <p:txBody>
          <a:bodyPr>
            <a:noAutofit/>
          </a:bodyPr>
          <a:lstStyle/>
          <a:p>
            <a:pPr algn="r" rtl="1"/>
            <a:r>
              <a:rPr lang="fa-IR" sz="3200" dirty="0">
                <a:cs typeface="B Lotus" pitchFamily="2" charset="-78"/>
              </a:rPr>
              <a:t>در اين جا براى نمونه فقط قسمتى از كلام فخر رازى را نقل </a:t>
            </a:r>
            <a:r>
              <a:rPr lang="fa-IR" sz="3200" dirty="0" smtClean="0">
                <a:cs typeface="B Lotus" pitchFamily="2" charset="-78"/>
              </a:rPr>
              <a:t>مى </a:t>
            </a:r>
            <a:r>
              <a:rPr lang="fa-IR" sz="3200" dirty="0">
                <a:cs typeface="B Lotus" pitchFamily="2" charset="-78"/>
              </a:rPr>
              <a:t>كنيم:</a:t>
            </a:r>
            <a:endParaRPr lang="en-US" sz="3200" dirty="0">
              <a:cs typeface="B Lotus" pitchFamily="2" charset="-78"/>
            </a:endParaRPr>
          </a:p>
        </p:txBody>
      </p:sp>
      <p:sp>
        <p:nvSpPr>
          <p:cNvPr id="3" name="Rectangle 2"/>
          <p:cNvSpPr/>
          <p:nvPr/>
        </p:nvSpPr>
        <p:spPr>
          <a:xfrm>
            <a:off x="179512" y="1196752"/>
            <a:ext cx="8712968" cy="1815882"/>
          </a:xfrm>
          <a:prstGeom prst="rect">
            <a:avLst/>
          </a:prstGeom>
        </p:spPr>
        <p:txBody>
          <a:bodyPr wrap="square">
            <a:spAutoFit/>
          </a:bodyPr>
          <a:lstStyle/>
          <a:p>
            <a:pPr algn="r" rtl="1"/>
            <a:r>
              <a:rPr lang="fa-IR" sz="2800" dirty="0">
                <a:cs typeface="B Lotus" pitchFamily="2" charset="-78"/>
              </a:rPr>
              <a:t>نزلت الآية فى فضل علي بن ابيطالب ولما نزلت هذه الآية أخذ بيده و قال: من كنت مولاه فعلي مولاه اللّهم وال من والاه وعاد من عاداه، فلقيه عمر فقال: هنيئاً لك يا بن أبي طالب! أصبحت مولاي ومولى كل مؤمن و مؤمنة</a:t>
            </a:r>
            <a:r>
              <a:rPr lang="fa-IR" sz="2800" dirty="0" smtClean="0">
                <a:cs typeface="B Lotus" pitchFamily="2" charset="-78"/>
              </a:rPr>
              <a:t>...</a:t>
            </a:r>
            <a:endParaRPr lang="en-US" sz="2800" dirty="0" smtClean="0">
              <a:cs typeface="B Lotus" pitchFamily="2" charset="-78"/>
            </a:endParaRPr>
          </a:p>
          <a:p>
            <a:pPr algn="r" rtl="1"/>
            <a:r>
              <a:rPr lang="fa-IR" sz="2800" b="1" dirty="0" smtClean="0">
                <a:cs typeface="B Lotus" pitchFamily="2" charset="-78"/>
              </a:rPr>
              <a:t>                                                 الّتفسير </a:t>
            </a:r>
            <a:r>
              <a:rPr lang="fa-IR" sz="2800" b="1" dirty="0">
                <a:cs typeface="B Lotus" pitchFamily="2" charset="-78"/>
              </a:rPr>
              <a:t>الكبير، جلد 11، صفحه </a:t>
            </a:r>
            <a:r>
              <a:rPr lang="fa-IR" sz="2800" b="1" dirty="0" smtClean="0">
                <a:cs typeface="B Lotus" pitchFamily="2" charset="-78"/>
              </a:rPr>
              <a:t>49</a:t>
            </a:r>
            <a:endParaRPr lang="en-US" sz="2800" dirty="0">
              <a:cs typeface="B Lotus" pitchFamily="2" charset="-78"/>
            </a:endParaRPr>
          </a:p>
        </p:txBody>
      </p:sp>
      <p:sp>
        <p:nvSpPr>
          <p:cNvPr id="4" name="Rectangle 3"/>
          <p:cNvSpPr/>
          <p:nvPr/>
        </p:nvSpPr>
        <p:spPr>
          <a:xfrm>
            <a:off x="179512" y="3212976"/>
            <a:ext cx="8712967" cy="3539430"/>
          </a:xfrm>
          <a:prstGeom prst="rect">
            <a:avLst/>
          </a:prstGeom>
        </p:spPr>
        <p:txBody>
          <a:bodyPr wrap="square">
            <a:spAutoFit/>
          </a:bodyPr>
          <a:lstStyle/>
          <a:p>
            <a:pPr algn="r" rtl="1"/>
            <a:r>
              <a:rPr lang="fa-IR" sz="2800" dirty="0">
                <a:cs typeface="B Lotus" pitchFamily="2" charset="-78"/>
              </a:rPr>
              <a:t>اين آيه در مورد علىّ بن ابى طالب نازل شده است. هنگامى كه اين آيه شريفه نازل شد، پيامبر اكرم(صلى الله عليه وآله)دست على(عليه السلام) را گرفت </a:t>
            </a:r>
            <a:endParaRPr lang="en-US" sz="2800" dirty="0" smtClean="0">
              <a:cs typeface="B Lotus" pitchFamily="2" charset="-78"/>
            </a:endParaRPr>
          </a:p>
          <a:p>
            <a:pPr algn="r" rtl="1"/>
            <a:r>
              <a:rPr lang="fa-IR" sz="2800" dirty="0" smtClean="0">
                <a:cs typeface="B Lotus" pitchFamily="2" charset="-78"/>
              </a:rPr>
              <a:t>(</a:t>
            </a:r>
            <a:r>
              <a:rPr lang="fa-IR" sz="2800" dirty="0">
                <a:cs typeface="B Lotus" pitchFamily="2" charset="-78"/>
              </a:rPr>
              <a:t>و بلند كرد) و فرمود: «هر كس كه من مولاى او هستم پس اين على هم مولى و رهبر اوست. پروردگارا ! كسانى كه ولايت على را پذيرفته اند دوست بدار و كسانى كه با او به دشمنى برخاسته اند، دشمن بدار!» سپس عمر با </a:t>
            </a:r>
            <a:r>
              <a:rPr lang="fa-IR" sz="2800" dirty="0" smtClean="0">
                <a:cs typeface="B Lotus" pitchFamily="2" charset="-78"/>
              </a:rPr>
              <a:t>على</a:t>
            </a:r>
            <a:endParaRPr lang="en-US" sz="2800" smtClean="0">
              <a:cs typeface="B Lotus" pitchFamily="2" charset="-78"/>
            </a:endParaRPr>
          </a:p>
          <a:p>
            <a:pPr algn="r" rtl="1"/>
            <a:r>
              <a:rPr lang="fa-IR" sz="2800" smtClean="0">
                <a:cs typeface="B Lotus" pitchFamily="2" charset="-78"/>
              </a:rPr>
              <a:t>(</a:t>
            </a:r>
            <a:r>
              <a:rPr lang="fa-IR" sz="2800" dirty="0">
                <a:cs typeface="B Lotus" pitchFamily="2" charset="-78"/>
              </a:rPr>
              <a:t>عليه السلام) ملاقات كرد و به آن حضرت عرض كرد: «اى فرزند ابوطالب! اين فضيلت و مقام بر تو مبارك باشد. تو از امروز مولا و رهبر من و همه مردان و زنان مسلمان شدى!»</a:t>
            </a:r>
            <a:endParaRPr lang="en-US" sz="2800" dirty="0">
              <a:cs typeface="B Lotus" pitchFamily="2" charset="-78"/>
            </a:endParaRPr>
          </a:p>
        </p:txBody>
      </p:sp>
    </p:spTree>
    <p:extLst>
      <p:ext uri="{BB962C8B-B14F-4D97-AF65-F5344CB8AC3E}">
        <p14:creationId xmlns:p14="http://schemas.microsoft.com/office/powerpoint/2010/main" xmlns="" val="379641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4"/>
                                        </p:tgtEl>
                                        <p:attrNameLst>
                                          <p:attrName>ppt_y</p:attrName>
                                        </p:attrNameLst>
                                      </p:cBhvr>
                                      <p:tavLst>
                                        <p:tav tm="0">
                                          <p:val>
                                            <p:strVal val="#ppt_y"/>
                                          </p:val>
                                        </p:tav>
                                        <p:tav tm="100000">
                                          <p:val>
                                            <p:strVal val="#ppt_y"/>
                                          </p:val>
                                        </p:tav>
                                      </p:tavLst>
                                    </p:anim>
                                    <p:anim calcmode="lin" valueType="num">
                                      <p:cBhvr>
                                        <p:cTn id="2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3961" y="1484784"/>
            <a:ext cx="8229600" cy="523220"/>
          </a:xfrm>
          <a:prstGeom prst="rect">
            <a:avLst/>
          </a:prstGeom>
          <a:effectLst>
            <a:softEdge rad="31750"/>
          </a:effectLst>
        </p:spPr>
        <p:style>
          <a:lnRef idx="2">
            <a:schemeClr val="accent2"/>
          </a:lnRef>
          <a:fillRef idx="1">
            <a:schemeClr val="lt1"/>
          </a:fillRef>
          <a:effectRef idx="0">
            <a:schemeClr val="accent2"/>
          </a:effectRef>
          <a:fontRef idx="minor">
            <a:schemeClr val="dk1"/>
          </a:fontRef>
        </p:style>
        <p:txBody>
          <a:bodyPr wrap="square">
            <a:spAutoFit/>
          </a:bodyPr>
          <a:lstStyle/>
          <a:p>
            <a:pPr algn="r" rtl="1"/>
            <a:r>
              <a:rPr lang="fa-IR" sz="2800" b="1" dirty="0">
                <a:cs typeface="B Lotus" pitchFamily="2" charset="-78"/>
              </a:rPr>
              <a:t>1 . تفسير ولايت و مولى در حديث غدير</a:t>
            </a:r>
            <a:endParaRPr lang="en-US" sz="2800" dirty="0">
              <a:cs typeface="B Lotus" pitchFamily="2" charset="-78"/>
            </a:endParaRPr>
          </a:p>
        </p:txBody>
      </p:sp>
      <p:sp>
        <p:nvSpPr>
          <p:cNvPr id="4" name="Rectangle 3"/>
          <p:cNvSpPr/>
          <p:nvPr/>
        </p:nvSpPr>
        <p:spPr>
          <a:xfrm>
            <a:off x="2712350" y="2124145"/>
            <a:ext cx="3587842" cy="584775"/>
          </a:xfrm>
          <a:prstGeom prst="rect">
            <a:avLst/>
          </a:prstGeom>
        </p:spPr>
        <p:txBody>
          <a:bodyPr wrap="none">
            <a:spAutoFit/>
          </a:bodyPr>
          <a:lstStyle/>
          <a:p>
            <a:pPr algn="r" rtl="1"/>
            <a:r>
              <a:rPr lang="fa-IR" sz="3200" dirty="0">
                <a:cs typeface="B Lotus" pitchFamily="2" charset="-78"/>
              </a:rPr>
              <a:t>«مَنْ كُنْتُ مَوْلاهُ فَعَلِىٌّ مَوْلاهُ»</a:t>
            </a:r>
            <a:endParaRPr lang="en-US" sz="3200" dirty="0">
              <a:cs typeface="B Lotus" pitchFamily="2" charset="-78"/>
            </a:endParaRPr>
          </a:p>
        </p:txBody>
      </p:sp>
      <p:sp>
        <p:nvSpPr>
          <p:cNvPr id="5" name="Rectangle 4"/>
          <p:cNvSpPr/>
          <p:nvPr/>
        </p:nvSpPr>
        <p:spPr>
          <a:xfrm>
            <a:off x="495823" y="3284984"/>
            <a:ext cx="8424936" cy="2677656"/>
          </a:xfrm>
          <a:prstGeom prst="rect">
            <a:avLst/>
          </a:prstGeom>
        </p:spPr>
        <p:txBody>
          <a:bodyPr wrap="square">
            <a:spAutoFit/>
          </a:bodyPr>
          <a:lstStyle/>
          <a:p>
            <a:pPr algn="r" rtl="1"/>
            <a:r>
              <a:rPr lang="fa-IR" sz="2800" dirty="0">
                <a:cs typeface="B Lotus" pitchFamily="2" charset="-78"/>
              </a:rPr>
              <a:t>بسيارى از نويسندگان اهل سنّت اصرار دارند كه «مولى» را در اينجا به معنى «دوست و يار و ياور» تفسير كنند، زيرا يكى از معانى معروف «مولى» همين است، ما هم قبول داريم كه يكى از معانى «مولى» دوست و يار و ياور است.</a:t>
            </a:r>
          </a:p>
          <a:p>
            <a:pPr algn="r" rtl="1"/>
            <a:r>
              <a:rPr lang="fa-IR" sz="2800" dirty="0">
                <a:cs typeface="B Lotus" pitchFamily="2" charset="-78"/>
              </a:rPr>
              <a:t>ولى قرائن متعدّدى در كار است كه نشان مى دهد «مولى» در حديث بالا به معنى «ولى» و «سرپرست» و «رهبر» مى باشد; اين قرائن به طور فشرده چنين است:</a:t>
            </a:r>
          </a:p>
        </p:txBody>
      </p:sp>
      <p:sp>
        <p:nvSpPr>
          <p:cNvPr id="6" name="Title 1"/>
          <p:cNvSpPr txBox="1">
            <a:spLocks/>
          </p:cNvSpPr>
          <p:nvPr/>
        </p:nvSpPr>
        <p:spPr>
          <a:xfrm>
            <a:off x="495823" y="260648"/>
            <a:ext cx="8229600" cy="990600"/>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fa-IR" dirty="0" smtClean="0">
                <a:cs typeface="B Lotus" pitchFamily="2" charset="-78"/>
              </a:rPr>
              <a:t>مباحث تكميلي:</a:t>
            </a:r>
            <a:endParaRPr lang="en-US" dirty="0">
              <a:cs typeface="B Lotus" pitchFamily="2" charset="-78"/>
            </a:endParaRPr>
          </a:p>
        </p:txBody>
      </p:sp>
    </p:spTree>
    <p:extLst>
      <p:ext uri="{BB962C8B-B14F-4D97-AF65-F5344CB8AC3E}">
        <p14:creationId xmlns:p14="http://schemas.microsoft.com/office/powerpoint/2010/main" xmlns="" val="25707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anim calcmode="lin" valueType="num">
                                      <p:cBhvr>
                                        <p:cTn id="17" dur="2000" fill="hold"/>
                                        <p:tgtEl>
                                          <p:spTgt spid="4"/>
                                        </p:tgtEl>
                                        <p:attrNameLst>
                                          <p:attrName>ppt_w</p:attrName>
                                        </p:attrNameLst>
                                      </p:cBhvr>
                                      <p:tavLst>
                                        <p:tav tm="0" fmla="#ppt_w*sin(2.5*pi*$)">
                                          <p:val>
                                            <p:fltVal val="0"/>
                                          </p:val>
                                        </p:tav>
                                        <p:tav tm="100000">
                                          <p:val>
                                            <p:fltVal val="1"/>
                                          </p:val>
                                        </p:tav>
                                      </p:tavLst>
                                    </p:anim>
                                    <p:anim calcmode="lin" valueType="num">
                                      <p:cBhvr>
                                        <p:cTn id="18"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by="(-#ppt_w*2)" calcmode="lin" valueType="num">
                                      <p:cBhvr rctx="PPT">
                                        <p:cTn id="23" dur="500" autoRev="1" fill="hold">
                                          <p:stCondLst>
                                            <p:cond delay="0"/>
                                          </p:stCondLst>
                                        </p:cTn>
                                        <p:tgtEl>
                                          <p:spTgt spid="5"/>
                                        </p:tgtEl>
                                        <p:attrNameLst>
                                          <p:attrName>ppt_w</p:attrName>
                                        </p:attrNameLst>
                                      </p:cBhvr>
                                    </p:anim>
                                    <p:anim by="(#ppt_w*0.50)" calcmode="lin" valueType="num">
                                      <p:cBhvr>
                                        <p:cTn id="24" dur="500" decel="50000" autoRev="1" fill="hold">
                                          <p:stCondLst>
                                            <p:cond delay="0"/>
                                          </p:stCondLst>
                                        </p:cTn>
                                        <p:tgtEl>
                                          <p:spTgt spid="5"/>
                                        </p:tgtEl>
                                        <p:attrNameLst>
                                          <p:attrName>ppt_x</p:attrName>
                                        </p:attrNameLst>
                                      </p:cBhvr>
                                    </p:anim>
                                    <p:anim from="(-#ppt_h/2)" to="(#ppt_y)" calcmode="lin" valueType="num">
                                      <p:cBhvr>
                                        <p:cTn id="25" dur="1000" fill="hold">
                                          <p:stCondLst>
                                            <p:cond delay="0"/>
                                          </p:stCondLst>
                                        </p:cTn>
                                        <p:tgtEl>
                                          <p:spTgt spid="5"/>
                                        </p:tgtEl>
                                        <p:attrNameLst>
                                          <p:attrName>ppt_y</p:attrName>
                                        </p:attrNameLst>
                                      </p:cBhvr>
                                    </p:anim>
                                    <p:animRot by="21600000">
                                      <p:cBhvr>
                                        <p:cTn id="26"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476672"/>
            <a:ext cx="8229600" cy="1143000"/>
          </a:xfrm>
        </p:spPr>
        <p:txBody>
          <a:bodyPr>
            <a:noAutofit/>
          </a:bodyPr>
          <a:lstStyle/>
          <a:p>
            <a:pPr algn="r" rtl="1"/>
            <a:r>
              <a:rPr lang="fa-IR" sz="2800" dirty="0">
                <a:cs typeface="B Lotus" pitchFamily="2" charset="-78"/>
              </a:rPr>
              <a:t>1 ـ مسأله دوستى على (عليه السلام) با همه مؤمنان، مطلب مخفى و پنهان و پيچيده اى نبود كه نياز به اين همه تأكيد و بيان داشته باشد، و احتياج به متوقّف ساختن آن قافله عظيم در وسط بيابان خشك و سوزان و خطبه خواندن و گرفتن اعترافهاى پى درپى از جمعيّت داشته باشد.</a:t>
            </a:r>
            <a:endParaRPr lang="en-US" sz="2800" dirty="0">
              <a:cs typeface="B Lotus" pitchFamily="2" charset="-78"/>
            </a:endParaRPr>
          </a:p>
        </p:txBody>
      </p:sp>
      <p:sp>
        <p:nvSpPr>
          <p:cNvPr id="3" name="Rectangle 2"/>
          <p:cNvSpPr/>
          <p:nvPr/>
        </p:nvSpPr>
        <p:spPr>
          <a:xfrm>
            <a:off x="3649250" y="2159858"/>
            <a:ext cx="4572000" cy="954107"/>
          </a:xfrm>
          <a:prstGeom prst="rect">
            <a:avLst/>
          </a:prstGeom>
        </p:spPr>
        <p:txBody>
          <a:bodyPr>
            <a:spAutoFit/>
          </a:bodyPr>
          <a:lstStyle/>
          <a:p>
            <a:pPr algn="r" rtl="1"/>
            <a:r>
              <a:rPr lang="fa-IR" sz="2800" dirty="0">
                <a:cs typeface="B Lotus" pitchFamily="2" charset="-78"/>
              </a:rPr>
              <a:t>قرآن با صراحت مى گويد: </a:t>
            </a:r>
          </a:p>
          <a:p>
            <a:pPr algn="ctr" rtl="1"/>
            <a:r>
              <a:rPr lang="fa-IR" sz="2800" dirty="0">
                <a:cs typeface="B Lotus" pitchFamily="2" charset="-78"/>
              </a:rPr>
              <a:t>إِنَّمَا الْمُؤمِنُونَ </a:t>
            </a:r>
            <a:r>
              <a:rPr lang="fa-IR" sz="2800" dirty="0" smtClean="0">
                <a:cs typeface="B Lotus" pitchFamily="2" charset="-78"/>
              </a:rPr>
              <a:t>اِخْوَةٌ</a:t>
            </a:r>
            <a:endParaRPr lang="fa-IR" sz="2800" dirty="0">
              <a:cs typeface="B Lotus" pitchFamily="2" charset="-78"/>
            </a:endParaRPr>
          </a:p>
        </p:txBody>
      </p:sp>
      <p:sp>
        <p:nvSpPr>
          <p:cNvPr id="4" name="Rectangle 3"/>
          <p:cNvSpPr/>
          <p:nvPr/>
        </p:nvSpPr>
        <p:spPr>
          <a:xfrm>
            <a:off x="179512" y="3470651"/>
            <a:ext cx="8496944" cy="954107"/>
          </a:xfrm>
          <a:prstGeom prst="rect">
            <a:avLst/>
          </a:prstGeom>
        </p:spPr>
        <p:txBody>
          <a:bodyPr wrap="square">
            <a:spAutoFit/>
          </a:bodyPr>
          <a:lstStyle/>
          <a:p>
            <a:pPr algn="r" rtl="1"/>
            <a:r>
              <a:rPr lang="fa-IR" sz="2800" dirty="0">
                <a:cs typeface="B Lotus" pitchFamily="2" charset="-78"/>
              </a:rPr>
              <a:t>2 ـ جمله «اَلَسْتُ اَوْلى بِكُمْ مِنْ أَنْفُسِكُمْ; آيا من نسبت به شما از خود شما سزاوارتر و اولى نيستم!»</a:t>
            </a:r>
            <a:endParaRPr lang="en-US" sz="2800" dirty="0">
              <a:cs typeface="B Lotus" pitchFamily="2" charset="-78"/>
            </a:endParaRPr>
          </a:p>
        </p:txBody>
      </p:sp>
      <p:sp>
        <p:nvSpPr>
          <p:cNvPr id="5" name="Rectangle 4"/>
          <p:cNvSpPr/>
          <p:nvPr/>
        </p:nvSpPr>
        <p:spPr>
          <a:xfrm>
            <a:off x="179512" y="4438096"/>
            <a:ext cx="8496944" cy="2246769"/>
          </a:xfrm>
          <a:prstGeom prst="rect">
            <a:avLst/>
          </a:prstGeom>
        </p:spPr>
        <p:txBody>
          <a:bodyPr wrap="square">
            <a:spAutoFit/>
          </a:bodyPr>
          <a:lstStyle/>
          <a:p>
            <a:pPr algn="r" rtl="1"/>
            <a:r>
              <a:rPr lang="fa-IR" sz="2800" dirty="0">
                <a:cs typeface="B Lotus" pitchFamily="2" charset="-78"/>
              </a:rPr>
              <a:t>هيچ تناسبى با بيان يك دوستى ساده ندارد، بلكه مى خواهد بگويد: «همان اولويّت و اختيارى كه من نسبت به شما دارم و پيشوا و سرپرست شما هستم، براى على (عليه السلام) ثابت است.» و هرگونه تفسيرى براى اين جمله، غير از آنچه گفته شد، دور از انصاف و واقع بينى است، مخصوصاً با توجّه به تعبير «بِكُمْ مِنْ اَنْفُسِكُمْ; از شما نسبت به شما اولى هستم.»</a:t>
            </a:r>
            <a:endParaRPr lang="en-US" sz="2800" dirty="0">
              <a:cs typeface="B Lotus" pitchFamily="2" charset="-78"/>
            </a:endParaRPr>
          </a:p>
        </p:txBody>
      </p:sp>
    </p:spTree>
    <p:extLst>
      <p:ext uri="{BB962C8B-B14F-4D97-AF65-F5344CB8AC3E}">
        <p14:creationId xmlns:p14="http://schemas.microsoft.com/office/powerpoint/2010/main" xmlns="" val="217322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4"/>
                                        </p:tgtEl>
                                        <p:attrNameLst>
                                          <p:attrName>style.visibility</p:attrName>
                                        </p:attrNameLst>
                                      </p:cBhvr>
                                      <p:to>
                                        <p:strVal val="visible"/>
                                      </p:to>
                                    </p:set>
                                    <p:anim by="(-#ppt_w*2)" calcmode="lin" valueType="num">
                                      <p:cBhvr rctx="PPT">
                                        <p:cTn id="25" dur="500" autoRev="1" fill="hold">
                                          <p:stCondLst>
                                            <p:cond delay="0"/>
                                          </p:stCondLst>
                                        </p:cTn>
                                        <p:tgtEl>
                                          <p:spTgt spid="4"/>
                                        </p:tgtEl>
                                        <p:attrNameLst>
                                          <p:attrName>ppt_w</p:attrName>
                                        </p:attrNameLst>
                                      </p:cBhvr>
                                    </p:anim>
                                    <p:anim by="(#ppt_w*0.50)" calcmode="lin" valueType="num">
                                      <p:cBhvr>
                                        <p:cTn id="26" dur="500" decel="50000" autoRev="1" fill="hold">
                                          <p:stCondLst>
                                            <p:cond delay="0"/>
                                          </p:stCondLst>
                                        </p:cTn>
                                        <p:tgtEl>
                                          <p:spTgt spid="4"/>
                                        </p:tgtEl>
                                        <p:attrNameLst>
                                          <p:attrName>ppt_x</p:attrName>
                                        </p:attrNameLst>
                                      </p:cBhvr>
                                    </p:anim>
                                    <p:anim from="(-#ppt_h/2)" to="(#ppt_y)" calcmode="lin" valueType="num">
                                      <p:cBhvr>
                                        <p:cTn id="27" dur="1000" fill="hold">
                                          <p:stCondLst>
                                            <p:cond delay="0"/>
                                          </p:stCondLst>
                                        </p:cTn>
                                        <p:tgtEl>
                                          <p:spTgt spid="4"/>
                                        </p:tgtEl>
                                        <p:attrNameLst>
                                          <p:attrName>ppt_y</p:attrName>
                                        </p:attrNameLst>
                                      </p:cBhvr>
                                    </p:anim>
                                    <p:animRot by="21600000">
                                      <p:cBhvr>
                                        <p:cTn id="28" dur="1000" fill="hold">
                                          <p:stCondLst>
                                            <p:cond delay="0"/>
                                          </p:stCondLst>
                                        </p:cTn>
                                        <p:tgtEl>
                                          <p:spTgt spid="4"/>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5"/>
                                        </p:tgtEl>
                                        <p:attrNameLst>
                                          <p:attrName>style.visibility</p:attrName>
                                        </p:attrNameLst>
                                      </p:cBhvr>
                                      <p:to>
                                        <p:strVal val="visible"/>
                                      </p:to>
                                    </p:set>
                                    <p:anim by="(-#ppt_w*2)" calcmode="lin" valueType="num">
                                      <p:cBhvr rctx="PPT">
                                        <p:cTn id="33" dur="500" autoRev="1" fill="hold">
                                          <p:stCondLst>
                                            <p:cond delay="0"/>
                                          </p:stCondLst>
                                        </p:cTn>
                                        <p:tgtEl>
                                          <p:spTgt spid="5"/>
                                        </p:tgtEl>
                                        <p:attrNameLst>
                                          <p:attrName>ppt_w</p:attrName>
                                        </p:attrNameLst>
                                      </p:cBhvr>
                                    </p:anim>
                                    <p:anim by="(#ppt_w*0.50)" calcmode="lin" valueType="num">
                                      <p:cBhvr>
                                        <p:cTn id="34" dur="500" decel="50000" autoRev="1" fill="hold">
                                          <p:stCondLst>
                                            <p:cond delay="0"/>
                                          </p:stCondLst>
                                        </p:cTn>
                                        <p:tgtEl>
                                          <p:spTgt spid="5"/>
                                        </p:tgtEl>
                                        <p:attrNameLst>
                                          <p:attrName>ppt_x</p:attrName>
                                        </p:attrNameLst>
                                      </p:cBhvr>
                                    </p:anim>
                                    <p:anim from="(-#ppt_h/2)" to="(#ppt_y)" calcmode="lin" valueType="num">
                                      <p:cBhvr>
                                        <p:cTn id="35" dur="1000" fill="hold">
                                          <p:stCondLst>
                                            <p:cond delay="0"/>
                                          </p:stCondLst>
                                        </p:cTn>
                                        <p:tgtEl>
                                          <p:spTgt spid="5"/>
                                        </p:tgtEl>
                                        <p:attrNameLst>
                                          <p:attrName>ppt_y</p:attrName>
                                        </p:attrNameLst>
                                      </p:cBhvr>
                                    </p:anim>
                                    <p:animRot by="21600000">
                                      <p:cBhvr>
                                        <p:cTn id="36"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764704"/>
            <a:ext cx="8229600" cy="1143000"/>
          </a:xfrm>
        </p:spPr>
        <p:txBody>
          <a:bodyPr>
            <a:noAutofit/>
          </a:bodyPr>
          <a:lstStyle/>
          <a:p>
            <a:pPr algn="r" rtl="1"/>
            <a:r>
              <a:rPr lang="fa-IR" sz="2800" dirty="0">
                <a:cs typeface="B Lotus" pitchFamily="2" charset="-78"/>
              </a:rPr>
              <a:t>3 ـ تبريك هايى كه از سوى مردم در اين واقعه تاريخى به على(عليه السلام) گفته شد، مخصوصاً تبريكى كه «عمر» و «ابوبكر» به او گفتند، نشان مى دهد مسأله چيزى جز مسأله نصب خلافت نبوده است كه در خور تبريك و تهنيت باشد; زيرا اعلام دوستى، كه براى همه مسلمانان بطور عموم ثابت است، تبريك ندارد.</a:t>
            </a:r>
            <a:endParaRPr lang="en-US" sz="2800" dirty="0">
              <a:cs typeface="B Lotus" pitchFamily="2" charset="-78"/>
            </a:endParaRPr>
          </a:p>
        </p:txBody>
      </p:sp>
      <p:sp>
        <p:nvSpPr>
          <p:cNvPr id="3" name="Rectangle 2"/>
          <p:cNvSpPr/>
          <p:nvPr/>
        </p:nvSpPr>
        <p:spPr>
          <a:xfrm>
            <a:off x="467544" y="2828836"/>
            <a:ext cx="8064896" cy="954107"/>
          </a:xfrm>
          <a:prstGeom prst="rect">
            <a:avLst/>
          </a:prstGeom>
        </p:spPr>
        <p:txBody>
          <a:bodyPr wrap="square">
            <a:spAutoFit/>
          </a:bodyPr>
          <a:lstStyle/>
          <a:p>
            <a:pPr algn="r" rtl="1"/>
            <a:r>
              <a:rPr lang="fa-IR" sz="2800" dirty="0">
                <a:cs typeface="B Lotus" pitchFamily="2" charset="-78"/>
              </a:rPr>
              <a:t>4 ـ </a:t>
            </a:r>
            <a:r>
              <a:rPr lang="fa-IR" sz="2800" dirty="0" smtClean="0">
                <a:cs typeface="B Lotus" pitchFamily="2" charset="-78"/>
              </a:rPr>
              <a:t>اشعار «</a:t>
            </a:r>
            <a:r>
              <a:rPr lang="fa-IR" sz="2800" dirty="0">
                <a:cs typeface="B Lotus" pitchFamily="2" charset="-78"/>
              </a:rPr>
              <a:t>حسّان بن ثابت» </a:t>
            </a:r>
            <a:r>
              <a:rPr lang="fa-IR" sz="2800" dirty="0" smtClean="0">
                <a:cs typeface="B Lotus" pitchFamily="2" charset="-78"/>
              </a:rPr>
              <a:t>نيز </a:t>
            </a:r>
            <a:r>
              <a:rPr lang="fa-IR" sz="2800" dirty="0">
                <a:cs typeface="B Lotus" pitchFamily="2" charset="-78"/>
              </a:rPr>
              <a:t>گواه ديگرى بر اين مدّعا است، و به اندازه كافى در اين مسأله گويا است</a:t>
            </a:r>
            <a:endParaRPr lang="en-US" sz="2800" dirty="0">
              <a:cs typeface="B Lotus" pitchFamily="2" charset="-78"/>
            </a:endParaRPr>
          </a:p>
        </p:txBody>
      </p:sp>
      <p:sp>
        <p:nvSpPr>
          <p:cNvPr id="4" name="Rectangle 3"/>
          <p:cNvSpPr/>
          <p:nvPr/>
        </p:nvSpPr>
        <p:spPr>
          <a:xfrm>
            <a:off x="197768" y="4005064"/>
            <a:ext cx="8604448" cy="2677656"/>
          </a:xfrm>
          <a:prstGeom prst="rect">
            <a:avLst/>
          </a:prstGeom>
        </p:spPr>
        <p:txBody>
          <a:bodyPr wrap="square">
            <a:spAutoFit/>
          </a:bodyPr>
          <a:lstStyle/>
          <a:p>
            <a:pPr algn="ctr"/>
            <a:r>
              <a:rPr lang="fa-IR" sz="2800" dirty="0">
                <a:cs typeface="B Lotus" pitchFamily="2" charset="-78"/>
              </a:rPr>
              <a:t>يُنادِيْهِمْ يَوْمَ الْغَديرِ نَبيُّهُمْ *** بِخُمٍّ وَاَسْمِعْ بِالرَّسُولِ مُنادِياً</a:t>
            </a:r>
          </a:p>
          <a:p>
            <a:pPr algn="ctr"/>
            <a:r>
              <a:rPr lang="fa-IR" sz="2800" dirty="0">
                <a:cs typeface="B Lotus" pitchFamily="2" charset="-78"/>
              </a:rPr>
              <a:t>فَقالَ فَمَنْ مَوْلاكُمُ وَنَبيِّكُمْ؟ *** فَقالُوا وَلَمْ يَبْدُوا هُناكَ التَّعامِيا:</a:t>
            </a:r>
          </a:p>
          <a:p>
            <a:pPr algn="ctr"/>
            <a:r>
              <a:rPr lang="fa-IR" sz="2800" dirty="0">
                <a:cs typeface="B Lotus" pitchFamily="2" charset="-78"/>
              </a:rPr>
              <a:t>اِلـهُكَ مَـوْلانـا وَاَنْـتَ نَبِيُّنـا *** وَلَمْ تَلْقِ مِنّا فى الْوَلايَةِ عاصِياً</a:t>
            </a:r>
          </a:p>
          <a:p>
            <a:pPr algn="ctr"/>
            <a:r>
              <a:rPr lang="fa-IR" sz="2800" dirty="0">
                <a:cs typeface="B Lotus" pitchFamily="2" charset="-78"/>
              </a:rPr>
              <a:t>فَقالَ لَهُ قُمْ يا عَلَىٌّ فَاِنَّنى *** رَضيتُكَ مِنْ بَعْدى اِماماً وَهادِياً</a:t>
            </a:r>
          </a:p>
          <a:p>
            <a:pPr algn="ctr"/>
            <a:r>
              <a:rPr lang="fa-IR" sz="2800" dirty="0">
                <a:cs typeface="B Lotus" pitchFamily="2" charset="-78"/>
              </a:rPr>
              <a:t>فَمَنْ كُنْتُ مَوْلاهُ فَهذا وَلِيُّهُ *** فَكُونُوا لَهُ اَتْباعَ صِدْق مُوالِيا</a:t>
            </a:r>
          </a:p>
          <a:p>
            <a:pPr algn="ctr"/>
            <a:r>
              <a:rPr lang="fa-IR" sz="2800" dirty="0">
                <a:cs typeface="B Lotus" pitchFamily="2" charset="-78"/>
              </a:rPr>
              <a:t>هُناكَ دَعا اَللّهُمَّ وَالِ وَلِيَّهُ *** وَكُنْ لِلَّذى عادا عَلِيّاً مُعادِياً(</a:t>
            </a:r>
          </a:p>
        </p:txBody>
      </p:sp>
    </p:spTree>
    <p:extLst>
      <p:ext uri="{BB962C8B-B14F-4D97-AF65-F5344CB8AC3E}">
        <p14:creationId xmlns:p14="http://schemas.microsoft.com/office/powerpoint/2010/main" xmlns="" val="1416497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4"/>
                                        </p:tgtEl>
                                        <p:attrNameLst>
                                          <p:attrName>style.visibility</p:attrName>
                                        </p:attrNameLst>
                                      </p:cBhvr>
                                      <p:to>
                                        <p:strVal val="visible"/>
                                      </p:to>
                                    </p:set>
                                    <p:anim by="(-#ppt_w*2)" calcmode="lin" valueType="num">
                                      <p:cBhvr rctx="PPT">
                                        <p:cTn id="25" dur="500" autoRev="1" fill="hold">
                                          <p:stCondLst>
                                            <p:cond delay="0"/>
                                          </p:stCondLst>
                                        </p:cTn>
                                        <p:tgtEl>
                                          <p:spTgt spid="4"/>
                                        </p:tgtEl>
                                        <p:attrNameLst>
                                          <p:attrName>ppt_w</p:attrName>
                                        </p:attrNameLst>
                                      </p:cBhvr>
                                    </p:anim>
                                    <p:anim by="(#ppt_w*0.50)" calcmode="lin" valueType="num">
                                      <p:cBhvr>
                                        <p:cTn id="26" dur="500" decel="50000" autoRev="1" fill="hold">
                                          <p:stCondLst>
                                            <p:cond delay="0"/>
                                          </p:stCondLst>
                                        </p:cTn>
                                        <p:tgtEl>
                                          <p:spTgt spid="4"/>
                                        </p:tgtEl>
                                        <p:attrNameLst>
                                          <p:attrName>ppt_x</p:attrName>
                                        </p:attrNameLst>
                                      </p:cBhvr>
                                    </p:anim>
                                    <p:anim from="(-#ppt_h/2)" to="(#ppt_y)" calcmode="lin" valueType="num">
                                      <p:cBhvr>
                                        <p:cTn id="27" dur="1000" fill="hold">
                                          <p:stCondLst>
                                            <p:cond delay="0"/>
                                          </p:stCondLst>
                                        </p:cTn>
                                        <p:tgtEl>
                                          <p:spTgt spid="4"/>
                                        </p:tgtEl>
                                        <p:attrNameLst>
                                          <p:attrName>ppt_y</p:attrName>
                                        </p:attrNameLst>
                                      </p:cBhvr>
                                    </p:anim>
                                    <p:animRot by="21600000">
                                      <p:cBhvr>
                                        <p:cTn id="28"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143000"/>
          </a:xfrm>
        </p:spPr>
        <p:txBody>
          <a:bodyPr>
            <a:normAutofit fontScale="90000"/>
          </a:bodyPr>
          <a:lstStyle/>
          <a:p>
            <a:pPr algn="r"/>
            <a:r>
              <a:rPr lang="fa-IR" b="1" dirty="0" smtClean="0">
                <a:cs typeface="B Titr" pitchFamily="2" charset="-78"/>
              </a:rPr>
              <a:t>فصل اوّل </a:t>
            </a:r>
            <a:r>
              <a:rPr lang="en-US" b="1" dirty="0" smtClean="0">
                <a:cs typeface="B Titr" pitchFamily="2" charset="-78"/>
              </a:rPr>
              <a:t/>
            </a:r>
            <a:br>
              <a:rPr lang="en-US" b="1" dirty="0" smtClean="0">
                <a:cs typeface="B Titr" pitchFamily="2" charset="-78"/>
              </a:rPr>
            </a:br>
            <a:endParaRPr lang="en-US" dirty="0">
              <a:cs typeface="B Titr" pitchFamily="2" charset="-78"/>
            </a:endParaRPr>
          </a:p>
        </p:txBody>
      </p:sp>
      <p:sp>
        <p:nvSpPr>
          <p:cNvPr id="6" name="Title 1"/>
          <p:cNvSpPr txBox="1">
            <a:spLocks/>
          </p:cNvSpPr>
          <p:nvPr/>
        </p:nvSpPr>
        <p:spPr>
          <a:xfrm>
            <a:off x="467544" y="3528898"/>
            <a:ext cx="8229600" cy="1143000"/>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a-IR" sz="7200" b="1" dirty="0" smtClean="0">
                <a:cs typeface="B Tabassom" pitchFamily="2" charset="-78"/>
              </a:rPr>
              <a:t>آيـات خلافت و زعامت مسلمين</a:t>
            </a:r>
            <a:endParaRPr lang="en-US" sz="7200" dirty="0">
              <a:cs typeface="B Tabassom" pitchFamily="2" charset="-78"/>
            </a:endParaRPr>
          </a:p>
        </p:txBody>
      </p:sp>
    </p:spTree>
    <p:extLst>
      <p:ext uri="{BB962C8B-B14F-4D97-AF65-F5344CB8AC3E}">
        <p14:creationId xmlns:p14="http://schemas.microsoft.com/office/powerpoint/2010/main" xmlns="" val="2247952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532431"/>
            <a:ext cx="8229600" cy="4154984"/>
          </a:xfrm>
          <a:prstGeom prst="rect">
            <a:avLst/>
          </a:prstGeom>
        </p:spPr>
        <p:txBody>
          <a:bodyPr>
            <a:spAutoFit/>
          </a:bodyPr>
          <a:lstStyle/>
          <a:p>
            <a:r>
              <a:rPr lang="fa-IR" sz="2400" dirty="0">
                <a:cs typeface="B Lotus" pitchFamily="2" charset="-78"/>
              </a:rPr>
              <a:t>پيامبرِ آنها در روز «غدير» در سرزمين «خم» به آنها ندا داد، و چه ندا دهنده گرانقدرى!.</a:t>
            </a:r>
          </a:p>
          <a:p>
            <a:r>
              <a:rPr lang="fa-IR" sz="2400" dirty="0">
                <a:cs typeface="B Lotus" pitchFamily="2" charset="-78"/>
              </a:rPr>
              <a:t>فرمود: مولاى شما و پيامبر شما كيست؟ و آنها بدون چشم پوشى و اغماض صريحاً پاسخ گفتند:</a:t>
            </a:r>
          </a:p>
          <a:p>
            <a:r>
              <a:rPr lang="fa-IR" sz="2400" dirty="0">
                <a:cs typeface="B Lotus" pitchFamily="2" charset="-78"/>
              </a:rPr>
              <a:t>خداى تو مولاى ماست و تو پيامبر مائى و ما از پذيرش ولايت تو سرپيچى نخواهيم كرد.</a:t>
            </a:r>
          </a:p>
          <a:p>
            <a:r>
              <a:rPr lang="fa-IR" sz="2400" dirty="0">
                <a:cs typeface="B Lotus" pitchFamily="2" charset="-78"/>
              </a:rPr>
              <a:t>پيامبر(صلى الله عليه وآله) به على(عليه السلام) گفت: برخيز، زيرا من تو را بعد از خودم امام و رهبر انتخاب كردم».</a:t>
            </a:r>
          </a:p>
          <a:p>
            <a:r>
              <a:rPr lang="fa-IR" sz="2400" dirty="0">
                <a:cs typeface="B Lotus" pitchFamily="2" charset="-78"/>
              </a:rPr>
              <a:t>وسپس فرمود: هر كس من مولا و رهبر اويم، اين مرد مولا و رهبر او است، پس شما همه از سر صدق و راستى از او پيروى كنيد.</a:t>
            </a:r>
          </a:p>
          <a:p>
            <a:r>
              <a:rPr lang="fa-IR" sz="2400" dirty="0">
                <a:cs typeface="B Lotus" pitchFamily="2" charset="-78"/>
              </a:rPr>
              <a:t>در اين هنگام، پيامبر(صلى الله عليه وآله) عرض كرد: بار الها! دوست او را دوست بدار و دشمن او را دشمن بدار... .</a:t>
            </a:r>
          </a:p>
        </p:txBody>
      </p:sp>
      <p:sp>
        <p:nvSpPr>
          <p:cNvPr id="4" name="Rectangle 3"/>
          <p:cNvSpPr/>
          <p:nvPr/>
        </p:nvSpPr>
        <p:spPr>
          <a:xfrm>
            <a:off x="126211" y="4869160"/>
            <a:ext cx="8928992" cy="1815882"/>
          </a:xfrm>
          <a:prstGeom prst="rect">
            <a:avLst/>
          </a:prstGeom>
        </p:spPr>
        <p:txBody>
          <a:bodyPr wrap="square">
            <a:spAutoFit/>
          </a:bodyPr>
          <a:lstStyle/>
          <a:p>
            <a:pPr algn="r" rtl="1"/>
            <a:r>
              <a:rPr lang="fa-IR" sz="2800" b="1" dirty="0">
                <a:cs typeface="B Lotus" pitchFamily="2" charset="-78"/>
              </a:rPr>
              <a:t>اين اشعار را جمعى از بزرگان دانشمندان اهل تسنّن نقل كرده اند، كه از ميان آنها: حافظ «ابو نعيم اصفهانى» و حافظ «ابو سعيد سجستانى» و «خوارزمى مالكى» و حافظ «ابو عبدالله مرزبانى» و «گنجى شافعى» و جلال الدّين «سيوطى» و «سبط بن جوزى» و «صدر الدّين حموى» را مى توان نام برد.</a:t>
            </a:r>
            <a:endParaRPr lang="en-US" sz="2800" dirty="0">
              <a:cs typeface="B Lotus" pitchFamily="2" charset="-78"/>
            </a:endParaRPr>
          </a:p>
        </p:txBody>
      </p:sp>
    </p:spTree>
    <p:extLst>
      <p:ext uri="{BB962C8B-B14F-4D97-AF65-F5344CB8AC3E}">
        <p14:creationId xmlns:p14="http://schemas.microsoft.com/office/powerpoint/2010/main" xmlns="" val="4172082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Scale>
                                      <p:cBhvr>
                                        <p:cTn id="15"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
                                        </p:tgtEl>
                                        <p:attrNameLst>
                                          <p:attrName>ppt_x</p:attrName>
                                          <p:attrName>ppt_y</p:attrName>
                                        </p:attrNameLst>
                                      </p:cBhvr>
                                    </p:animMotion>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692696"/>
            <a:ext cx="5904656" cy="724942"/>
          </a:xfrm>
        </p:spPr>
        <p:style>
          <a:lnRef idx="1">
            <a:schemeClr val="accent6"/>
          </a:lnRef>
          <a:fillRef idx="2">
            <a:schemeClr val="accent6"/>
          </a:fillRef>
          <a:effectRef idx="1">
            <a:schemeClr val="accent6"/>
          </a:effectRef>
          <a:fontRef idx="minor">
            <a:schemeClr val="dk1"/>
          </a:fontRef>
        </p:style>
        <p:txBody>
          <a:bodyPr>
            <a:normAutofit fontScale="90000"/>
          </a:bodyPr>
          <a:lstStyle/>
          <a:p>
            <a:pPr algn="r" rtl="1"/>
            <a:r>
              <a:rPr lang="fa-IR" b="1" dirty="0" smtClean="0">
                <a:cs typeface="Titr" pitchFamily="2" charset="-78"/>
              </a:rPr>
              <a:t> </a:t>
            </a:r>
            <a:r>
              <a:rPr lang="fa-IR" b="1" dirty="0">
                <a:cs typeface="Titr" pitchFamily="2" charset="-78"/>
              </a:rPr>
              <a:t>آيه اكمال دين</a:t>
            </a:r>
            <a:endParaRPr lang="en-US" dirty="0">
              <a:cs typeface="Titr" pitchFamily="2" charset="-78"/>
            </a:endParaRPr>
          </a:p>
        </p:txBody>
      </p:sp>
      <p:sp>
        <p:nvSpPr>
          <p:cNvPr id="3" name="Rectangle 2"/>
          <p:cNvSpPr/>
          <p:nvPr/>
        </p:nvSpPr>
        <p:spPr>
          <a:xfrm>
            <a:off x="683568" y="1706032"/>
            <a:ext cx="7632848" cy="1938992"/>
          </a:xfrm>
          <a:prstGeom prst="rect">
            <a:avLst/>
          </a:prstGeom>
        </p:spPr>
        <p:txBody>
          <a:bodyPr wrap="square">
            <a:spAutoFit/>
          </a:bodyPr>
          <a:lstStyle/>
          <a:p>
            <a:pPr algn="r" rtl="1"/>
            <a:r>
              <a:rPr lang="fa-IR" sz="4000" dirty="0">
                <a:cs typeface="B Lotus" pitchFamily="2" charset="-78"/>
              </a:rPr>
              <a:t>اَلْيَوْمَ يَئِسَ الَّذِينَ كَفَرُوا مِنْ دينِكُمْ فَلا تَخْشَوْهُمْ وَاخْشَوْنِ اَلْيَوْمَ اَكْمَلْتُ لَكُمْ دينَكُمْ وَاَتْمَمْتُ عَلَيْكُمْ نِعْمَتى وَرَضيتُ لَكُمُ الاِْسْلامَ </a:t>
            </a:r>
            <a:r>
              <a:rPr lang="fa-IR" sz="4000" dirty="0" smtClean="0">
                <a:cs typeface="B Lotus" pitchFamily="2" charset="-78"/>
              </a:rPr>
              <a:t>ديناً    (مائده / 3 )</a:t>
            </a:r>
            <a:endParaRPr lang="en-US" sz="4000" dirty="0">
              <a:cs typeface="B Lotus" pitchFamily="2" charset="-78"/>
            </a:endParaRPr>
          </a:p>
        </p:txBody>
      </p:sp>
      <p:sp>
        <p:nvSpPr>
          <p:cNvPr id="4" name="Rectangle 3"/>
          <p:cNvSpPr/>
          <p:nvPr/>
        </p:nvSpPr>
        <p:spPr>
          <a:xfrm>
            <a:off x="683568" y="3967896"/>
            <a:ext cx="7632848" cy="1477328"/>
          </a:xfrm>
          <a:prstGeom prst="rect">
            <a:avLst/>
          </a:prstGeom>
        </p:spPr>
        <p:txBody>
          <a:bodyPr wrap="square">
            <a:spAutoFit/>
          </a:bodyPr>
          <a:lstStyle/>
          <a:p>
            <a:pPr algn="r" rtl="1"/>
            <a:r>
              <a:rPr lang="fa-IR" sz="3000" dirty="0">
                <a:cs typeface="B Lotus" pitchFamily="2" charset="-78"/>
              </a:rPr>
              <a:t>امروز كافران از </a:t>
            </a:r>
            <a:r>
              <a:rPr lang="fa-IR" sz="3000" dirty="0" smtClean="0">
                <a:cs typeface="B Lotus" pitchFamily="2" charset="-78"/>
              </a:rPr>
              <a:t>آيينِ </a:t>
            </a:r>
            <a:r>
              <a:rPr lang="fa-IR" sz="3000" dirty="0">
                <a:cs typeface="B Lotus" pitchFamily="2" charset="-78"/>
              </a:rPr>
              <a:t>شما، مأيوس شدند; بنابراين، از آنها نترسيد! </a:t>
            </a:r>
            <a:endParaRPr lang="en-US" sz="3000" dirty="0" smtClean="0">
              <a:cs typeface="B Lotus" pitchFamily="2" charset="-78"/>
            </a:endParaRPr>
          </a:p>
          <a:p>
            <a:pPr algn="r" rtl="1"/>
            <a:r>
              <a:rPr lang="fa-IR" sz="3000" dirty="0" smtClean="0">
                <a:cs typeface="B Lotus" pitchFamily="2" charset="-78"/>
              </a:rPr>
              <a:t>و </a:t>
            </a:r>
            <a:r>
              <a:rPr lang="fa-IR" sz="3000" dirty="0">
                <a:cs typeface="B Lotus" pitchFamily="2" charset="-78"/>
              </a:rPr>
              <a:t>از </a:t>
            </a:r>
            <a:r>
              <a:rPr lang="fa-IR" sz="3000" dirty="0" smtClean="0">
                <a:cs typeface="B Lotus" pitchFamily="2" charset="-78"/>
              </a:rPr>
              <a:t>من </a:t>
            </a:r>
            <a:r>
              <a:rPr lang="fa-IR" sz="3000" dirty="0">
                <a:cs typeface="B Lotus" pitchFamily="2" charset="-78"/>
              </a:rPr>
              <a:t>بترسيد! امروز، دين شما را كامل كردم; و نعمت خود را بر شما تمام نمودم; و اسلام را به عنوان آيين </a:t>
            </a:r>
            <a:r>
              <a:rPr lang="fa-IR" sz="3000" dirty="0" smtClean="0">
                <a:cs typeface="B Lotus" pitchFamily="2" charset="-78"/>
              </a:rPr>
              <a:t>شما </a:t>
            </a:r>
            <a:r>
              <a:rPr lang="fa-IR" sz="3000" dirty="0">
                <a:cs typeface="B Lotus" pitchFamily="2" charset="-78"/>
              </a:rPr>
              <a:t>پذيرفتم... .</a:t>
            </a:r>
            <a:endParaRPr lang="en-US" sz="3000" dirty="0">
              <a:cs typeface="B Lotus" pitchFamily="2" charset="-78"/>
            </a:endParaRPr>
          </a:p>
        </p:txBody>
      </p:sp>
    </p:spTree>
    <p:extLst>
      <p:ext uri="{BB962C8B-B14F-4D97-AF65-F5344CB8AC3E}">
        <p14:creationId xmlns:p14="http://schemas.microsoft.com/office/powerpoint/2010/main" xmlns="" val="4015244424"/>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ppt_w</p:attrName>
                                        </p:attrNameLst>
                                      </p:cBhvr>
                                      <p:tavLst>
                                        <p:tav tm="0" fmla="#ppt_w*sin(2.5*pi*$)">
                                          <p:val>
                                            <p:fltVal val="0"/>
                                          </p:val>
                                        </p:tav>
                                        <p:tav tm="100000">
                                          <p:val>
                                            <p:fltVal val="1"/>
                                          </p:val>
                                        </p:tav>
                                      </p:tavLst>
                                    </p:anim>
                                    <p:anim calcmode="lin" valueType="num">
                                      <p:cBhvr>
                                        <p:cTn id="15"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692696"/>
            <a:ext cx="6120680" cy="1008112"/>
          </a:xfrm>
        </p:spPr>
        <p:style>
          <a:lnRef idx="1">
            <a:schemeClr val="accent6"/>
          </a:lnRef>
          <a:fillRef idx="3">
            <a:schemeClr val="accent6"/>
          </a:fillRef>
          <a:effectRef idx="2">
            <a:schemeClr val="accent6"/>
          </a:effectRef>
          <a:fontRef idx="minor">
            <a:schemeClr val="lt1"/>
          </a:fontRef>
        </p:style>
        <p:txBody>
          <a:bodyPr/>
          <a:lstStyle/>
          <a:p>
            <a:pPr algn="r" rtl="1"/>
            <a:r>
              <a:rPr lang="fa-IR" b="1" dirty="0">
                <a:cs typeface="Titr" pitchFamily="2" charset="-78"/>
              </a:rPr>
              <a:t>شرح و تفسير</a:t>
            </a:r>
            <a:endParaRPr lang="en-US" dirty="0">
              <a:cs typeface="Titr" pitchFamily="2" charset="-78"/>
            </a:endParaRPr>
          </a:p>
        </p:txBody>
      </p:sp>
      <p:sp>
        <p:nvSpPr>
          <p:cNvPr id="3" name="Rectangle 2"/>
          <p:cNvSpPr/>
          <p:nvPr/>
        </p:nvSpPr>
        <p:spPr>
          <a:xfrm>
            <a:off x="2699792" y="2206605"/>
            <a:ext cx="5739072" cy="646331"/>
          </a:xfrm>
          <a:prstGeom prst="rect">
            <a:avLst/>
          </a:prstGeom>
        </p:spPr>
        <p:txBody>
          <a:bodyPr wrap="none">
            <a:spAutoFit/>
          </a:bodyPr>
          <a:lstStyle/>
          <a:p>
            <a:pPr algn="r" rtl="1"/>
            <a:r>
              <a:rPr lang="fa-IR" sz="3600" dirty="0" smtClean="0">
                <a:cs typeface="B Lotus" pitchFamily="2" charset="-78"/>
              </a:rPr>
              <a:t>1 - «اَلْيَوْمَ </a:t>
            </a:r>
            <a:r>
              <a:rPr lang="fa-IR" sz="3600" dirty="0">
                <a:cs typeface="B Lotus" pitchFamily="2" charset="-78"/>
              </a:rPr>
              <a:t>يَئِسَ الَّذينَ كَفَرُوا مِنْ دينِكُمْ» </a:t>
            </a:r>
            <a:endParaRPr lang="en-US" sz="3600" dirty="0">
              <a:cs typeface="B Lotus" pitchFamily="2" charset="-78"/>
            </a:endParaRPr>
          </a:p>
        </p:txBody>
      </p:sp>
      <p:sp>
        <p:nvSpPr>
          <p:cNvPr id="4" name="Rectangle 3"/>
          <p:cNvSpPr/>
          <p:nvPr/>
        </p:nvSpPr>
        <p:spPr>
          <a:xfrm>
            <a:off x="755576" y="3125286"/>
            <a:ext cx="7683288" cy="1815882"/>
          </a:xfrm>
          <a:prstGeom prst="rect">
            <a:avLst/>
          </a:prstGeom>
        </p:spPr>
        <p:txBody>
          <a:bodyPr wrap="square">
            <a:spAutoFit/>
          </a:bodyPr>
          <a:lstStyle/>
          <a:p>
            <a:pPr algn="r" rtl="1"/>
            <a:r>
              <a:rPr lang="fa-IR" sz="2800" dirty="0">
                <a:cs typeface="B Lotus" pitchFamily="2" charset="-78"/>
              </a:rPr>
              <a:t>هر چند دشمنان اسلام </a:t>
            </a:r>
            <a:r>
              <a:rPr lang="fa-IR" sz="2800" dirty="0" smtClean="0">
                <a:cs typeface="B Lotus" pitchFamily="2" charset="-78"/>
              </a:rPr>
              <a:t>از </a:t>
            </a:r>
            <a:r>
              <a:rPr lang="fa-IR" sz="2800" dirty="0">
                <a:cs typeface="B Lotus" pitchFamily="2" charset="-78"/>
              </a:rPr>
              <a:t>ابتداى بعثت تا آخرين روزهاى زندگى پيامبر (صلى الله عليه وآله) </a:t>
            </a:r>
            <a:r>
              <a:rPr lang="fa-IR" sz="2800" dirty="0" smtClean="0">
                <a:cs typeface="B Lotus" pitchFamily="2" charset="-78"/>
              </a:rPr>
              <a:t>به </a:t>
            </a:r>
            <a:r>
              <a:rPr lang="fa-IR" sz="2800" dirty="0">
                <a:cs typeface="B Lotus" pitchFamily="2" charset="-78"/>
              </a:rPr>
              <a:t>جنگ اسلام آمدند و در هر مرحله اى كه شكست خورده اميدوار به آينده بودند; ولى در هنگام نزول آيه فوق حادثه اى رخ داده است كه </a:t>
            </a:r>
            <a:r>
              <a:rPr lang="fa-IR" sz="2800" dirty="0" smtClean="0">
                <a:cs typeface="B Lotus" pitchFamily="2" charset="-78"/>
              </a:rPr>
              <a:t>اميد </a:t>
            </a:r>
            <a:r>
              <a:rPr lang="fa-IR" sz="2800" dirty="0">
                <a:cs typeface="B Lotus" pitchFamily="2" charset="-78"/>
              </a:rPr>
              <a:t>آينده او </a:t>
            </a:r>
            <a:r>
              <a:rPr lang="fa-IR" sz="2800" dirty="0" smtClean="0">
                <a:cs typeface="B Lotus" pitchFamily="2" charset="-78"/>
              </a:rPr>
              <a:t>نا </a:t>
            </a:r>
            <a:r>
              <a:rPr lang="fa-IR" sz="2800" dirty="0">
                <a:cs typeface="B Lotus" pitchFamily="2" charset="-78"/>
              </a:rPr>
              <a:t>اميد شده است.</a:t>
            </a:r>
            <a:endParaRPr lang="en-US" sz="2800" dirty="0">
              <a:cs typeface="B Lotus" pitchFamily="2" charset="-78"/>
            </a:endParaRPr>
          </a:p>
        </p:txBody>
      </p:sp>
    </p:spTree>
    <p:extLst>
      <p:ext uri="{BB962C8B-B14F-4D97-AF65-F5344CB8AC3E}">
        <p14:creationId xmlns:p14="http://schemas.microsoft.com/office/powerpoint/2010/main" xmlns="" val="3952109696"/>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39952" y="1188041"/>
            <a:ext cx="3900427" cy="584775"/>
          </a:xfrm>
          <a:prstGeom prst="rect">
            <a:avLst/>
          </a:prstGeom>
        </p:spPr>
        <p:txBody>
          <a:bodyPr wrap="none">
            <a:spAutoFit/>
          </a:bodyPr>
          <a:lstStyle/>
          <a:p>
            <a:pPr algn="r" rtl="1"/>
            <a:r>
              <a:rPr lang="fa-IR" sz="3200" dirty="0" smtClean="0">
                <a:cs typeface="B Lotus" pitchFamily="2" charset="-78"/>
              </a:rPr>
              <a:t>2 -  «فَلا </a:t>
            </a:r>
            <a:r>
              <a:rPr lang="fa-IR" sz="3200" dirty="0">
                <a:cs typeface="B Lotus" pitchFamily="2" charset="-78"/>
              </a:rPr>
              <a:t>تَخْشَوْهُمْ وَاخْشَونِ» </a:t>
            </a:r>
            <a:endParaRPr lang="en-US" sz="3200" dirty="0">
              <a:cs typeface="B Lotus" pitchFamily="2" charset="-78"/>
            </a:endParaRPr>
          </a:p>
        </p:txBody>
      </p:sp>
      <p:sp>
        <p:nvSpPr>
          <p:cNvPr id="3" name="Rectangle 2"/>
          <p:cNvSpPr/>
          <p:nvPr/>
        </p:nvSpPr>
        <p:spPr>
          <a:xfrm>
            <a:off x="899591" y="2447017"/>
            <a:ext cx="7416825" cy="2062103"/>
          </a:xfrm>
          <a:prstGeom prst="rect">
            <a:avLst/>
          </a:prstGeom>
        </p:spPr>
        <p:txBody>
          <a:bodyPr wrap="square">
            <a:spAutoFit/>
          </a:bodyPr>
          <a:lstStyle/>
          <a:p>
            <a:pPr algn="r" rtl="1"/>
            <a:r>
              <a:rPr lang="fa-IR" sz="3200" dirty="0">
                <a:cs typeface="B Lotus" pitchFamily="2" charset="-78"/>
              </a:rPr>
              <a:t>با اين نصرت و پيروزى بزرگ، كه در اين روز حاصل گشته، ديگر از دشمنان و كفّار در هراس نباشيد، از ناحيه آنها خطرى شما را تهديد نمى كند، بلكه از مخالفت با فرامين و اوامر الهى بترسيد</a:t>
            </a:r>
            <a:endParaRPr lang="en-US" sz="3200" dirty="0">
              <a:cs typeface="B Lotus" pitchFamily="2" charset="-78"/>
            </a:endParaRPr>
          </a:p>
        </p:txBody>
      </p:sp>
    </p:spTree>
    <p:extLst>
      <p:ext uri="{BB962C8B-B14F-4D97-AF65-F5344CB8AC3E}">
        <p14:creationId xmlns:p14="http://schemas.microsoft.com/office/powerpoint/2010/main" xmlns="" val="704660050"/>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917848"/>
            <a:ext cx="8229600" cy="1143000"/>
          </a:xfrm>
        </p:spPr>
        <p:txBody>
          <a:bodyPr>
            <a:normAutofit/>
          </a:bodyPr>
          <a:lstStyle/>
          <a:p>
            <a:pPr algn="r" rtl="1"/>
            <a:r>
              <a:rPr lang="fa-IR" sz="3200" dirty="0" smtClean="0">
                <a:cs typeface="B Lotus" pitchFamily="2" charset="-78"/>
              </a:rPr>
              <a:t>3 - اَلْيَوْمَ </a:t>
            </a:r>
            <a:r>
              <a:rPr lang="fa-IR" sz="3200" dirty="0">
                <a:cs typeface="B Lotus" pitchFamily="2" charset="-78"/>
              </a:rPr>
              <a:t>اَكْمَلْتُ لَكُمْ دينَكُمْ وَاَتْمَمْتُ عَلَيْكُمْ </a:t>
            </a:r>
            <a:r>
              <a:rPr lang="fa-IR" sz="3200" dirty="0" smtClean="0">
                <a:cs typeface="B Lotus" pitchFamily="2" charset="-78"/>
              </a:rPr>
              <a:t>نِعْمَتى</a:t>
            </a:r>
            <a:endParaRPr lang="en-US" sz="3200" dirty="0">
              <a:cs typeface="B Lotus" pitchFamily="2" charset="-78"/>
            </a:endParaRPr>
          </a:p>
        </p:txBody>
      </p:sp>
      <p:sp>
        <p:nvSpPr>
          <p:cNvPr id="3" name="Rectangle 2"/>
          <p:cNvSpPr/>
          <p:nvPr/>
        </p:nvSpPr>
        <p:spPr>
          <a:xfrm>
            <a:off x="827584" y="1991742"/>
            <a:ext cx="7416824" cy="1569660"/>
          </a:xfrm>
          <a:prstGeom prst="rect">
            <a:avLst/>
          </a:prstGeom>
        </p:spPr>
        <p:txBody>
          <a:bodyPr wrap="square">
            <a:spAutoFit/>
          </a:bodyPr>
          <a:lstStyle/>
          <a:p>
            <a:pPr algn="r" rtl="1"/>
            <a:r>
              <a:rPr lang="fa-IR" sz="3200" dirty="0">
                <a:cs typeface="B Lotus" pitchFamily="2" charset="-78"/>
              </a:rPr>
              <a:t>در اين روز با شكوه و پر اهمّيّت، دين شما بر اثر حادثه اى كه رخ داد كامل گشت و نعمتهاى الهى بر شما مسلمانان تمام و كامل شد.</a:t>
            </a:r>
            <a:endParaRPr lang="en-US" sz="3200" dirty="0">
              <a:cs typeface="B Lotus" pitchFamily="2" charset="-78"/>
            </a:endParaRPr>
          </a:p>
        </p:txBody>
      </p:sp>
      <p:sp>
        <p:nvSpPr>
          <p:cNvPr id="4" name="Rectangle 3"/>
          <p:cNvSpPr/>
          <p:nvPr/>
        </p:nvSpPr>
        <p:spPr>
          <a:xfrm>
            <a:off x="4118085" y="3780329"/>
            <a:ext cx="4054315" cy="584775"/>
          </a:xfrm>
          <a:prstGeom prst="rect">
            <a:avLst/>
          </a:prstGeom>
        </p:spPr>
        <p:txBody>
          <a:bodyPr wrap="none">
            <a:spAutoFit/>
          </a:bodyPr>
          <a:lstStyle/>
          <a:p>
            <a:pPr algn="r" rtl="1"/>
            <a:r>
              <a:rPr lang="fa-IR" sz="3200" dirty="0" smtClean="0">
                <a:cs typeface="B Lotus" pitchFamily="2" charset="-78"/>
              </a:rPr>
              <a:t>4 - «وَرَضِيتُ </a:t>
            </a:r>
            <a:r>
              <a:rPr lang="fa-IR" sz="3200" dirty="0">
                <a:cs typeface="B Lotus" pitchFamily="2" charset="-78"/>
              </a:rPr>
              <a:t>لَكُمُ الاِْسْلامَ دِيناً»</a:t>
            </a:r>
            <a:endParaRPr lang="en-US" sz="3200" dirty="0">
              <a:cs typeface="B Lotus" pitchFamily="2" charset="-78"/>
            </a:endParaRPr>
          </a:p>
        </p:txBody>
      </p:sp>
      <p:sp>
        <p:nvSpPr>
          <p:cNvPr id="5" name="Rectangle 4"/>
          <p:cNvSpPr/>
          <p:nvPr/>
        </p:nvSpPr>
        <p:spPr>
          <a:xfrm>
            <a:off x="827583" y="4451628"/>
            <a:ext cx="7416825" cy="1569660"/>
          </a:xfrm>
          <a:prstGeom prst="rect">
            <a:avLst/>
          </a:prstGeom>
        </p:spPr>
        <p:txBody>
          <a:bodyPr wrap="square">
            <a:spAutoFit/>
          </a:bodyPr>
          <a:lstStyle/>
          <a:p>
            <a:pPr algn="r" rtl="1"/>
            <a:r>
              <a:rPr lang="fa-IR" sz="3200" dirty="0">
                <a:cs typeface="B Lotus" pitchFamily="2" charset="-78"/>
              </a:rPr>
              <a:t>شكوه و عظمت امروز و حادثه اى كه در آن اتّفاق افتاده، بقدرى فراوان است كه خداوند اسلام را به عنوان آيين هميشگى پذيرفته است.</a:t>
            </a:r>
            <a:endParaRPr lang="en-US" sz="3200" dirty="0">
              <a:cs typeface="B Lotus" pitchFamily="2" charset="-78"/>
            </a:endParaRPr>
          </a:p>
        </p:txBody>
      </p:sp>
    </p:spTree>
    <p:extLst>
      <p:ext uri="{BB962C8B-B14F-4D97-AF65-F5344CB8AC3E}">
        <p14:creationId xmlns:p14="http://schemas.microsoft.com/office/powerpoint/2010/main" xmlns="" val="3820126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
                                        </p:tgtEl>
                                        <p:attrNameLst>
                                          <p:attrName>ppt_y</p:attrName>
                                        </p:attrNameLst>
                                      </p:cBhvr>
                                      <p:tavLst>
                                        <p:tav tm="0">
                                          <p:val>
                                            <p:strVal val="#ppt_y"/>
                                          </p:val>
                                        </p:tav>
                                        <p:tav tm="100000">
                                          <p:val>
                                            <p:strVal val="#ppt_y"/>
                                          </p:val>
                                        </p:tav>
                                      </p:tavLst>
                                    </p:anim>
                                    <p:anim calcmode="lin" valueType="num">
                                      <p:cBhvr>
                                        <p:cTn id="3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687834"/>
            <a:ext cx="5976664" cy="796950"/>
          </a:xfrm>
          <a:effectLst>
            <a:softEdge rad="63500"/>
          </a:effectLst>
        </p:spPr>
        <p:style>
          <a:lnRef idx="2">
            <a:schemeClr val="accent2"/>
          </a:lnRef>
          <a:fillRef idx="1">
            <a:schemeClr val="lt1"/>
          </a:fillRef>
          <a:effectRef idx="0">
            <a:schemeClr val="accent2"/>
          </a:effectRef>
          <a:fontRef idx="minor">
            <a:schemeClr val="dk1"/>
          </a:fontRef>
        </p:style>
        <p:txBody>
          <a:bodyPr>
            <a:normAutofit/>
          </a:bodyPr>
          <a:lstStyle/>
          <a:p>
            <a:pPr rtl="1"/>
            <a:r>
              <a:rPr lang="fa-IR" sz="3600" b="1" dirty="0">
                <a:cs typeface="Titr" pitchFamily="2" charset="-78"/>
              </a:rPr>
              <a:t>آن روز، چه روزى بوده است؟</a:t>
            </a:r>
            <a:endParaRPr lang="en-US" sz="3600" dirty="0">
              <a:cs typeface="Titr" pitchFamily="2" charset="-78"/>
            </a:endParaRPr>
          </a:p>
        </p:txBody>
      </p:sp>
      <p:sp>
        <p:nvSpPr>
          <p:cNvPr id="3" name="Rectangle 2"/>
          <p:cNvSpPr/>
          <p:nvPr/>
        </p:nvSpPr>
        <p:spPr>
          <a:xfrm>
            <a:off x="683568" y="1484784"/>
            <a:ext cx="7776864" cy="1077218"/>
          </a:xfrm>
          <a:prstGeom prst="rect">
            <a:avLst/>
          </a:prstGeom>
        </p:spPr>
        <p:txBody>
          <a:bodyPr wrap="square">
            <a:spAutoFit/>
          </a:bodyPr>
          <a:lstStyle/>
          <a:p>
            <a:pPr algn="r" rtl="1"/>
            <a:r>
              <a:rPr lang="fa-IR" sz="3200" dirty="0">
                <a:cs typeface="B Lotus" pitchFamily="2" charset="-78"/>
              </a:rPr>
              <a:t>روزى كه آيه شريفه از آن سخن مى گويد، داراى چهار ويژگى مهم است.</a:t>
            </a:r>
            <a:endParaRPr lang="en-US" sz="3200" dirty="0">
              <a:cs typeface="B Lotus" pitchFamily="2" charset="-78"/>
            </a:endParaRPr>
          </a:p>
        </p:txBody>
      </p:sp>
      <p:sp>
        <p:nvSpPr>
          <p:cNvPr id="4" name="Rectangle 3"/>
          <p:cNvSpPr/>
          <p:nvPr/>
        </p:nvSpPr>
        <p:spPr>
          <a:xfrm>
            <a:off x="179512" y="2627620"/>
            <a:ext cx="8280920" cy="584775"/>
          </a:xfrm>
          <a:prstGeom prst="rect">
            <a:avLst/>
          </a:prstGeom>
        </p:spPr>
        <p:txBody>
          <a:bodyPr wrap="square">
            <a:spAutoFit/>
          </a:bodyPr>
          <a:lstStyle/>
          <a:p>
            <a:pPr algn="r" rtl="1"/>
            <a:r>
              <a:rPr lang="fa-IR" sz="3200" dirty="0">
                <a:cs typeface="B Lotus" pitchFamily="2" charset="-78"/>
              </a:rPr>
              <a:t>اوّل : روزى است كه باعث يأس و نااميدى كفّار شد.</a:t>
            </a:r>
            <a:endParaRPr lang="en-US" sz="3200" dirty="0">
              <a:cs typeface="B Lotus" pitchFamily="2" charset="-78"/>
            </a:endParaRPr>
          </a:p>
        </p:txBody>
      </p:sp>
      <p:sp>
        <p:nvSpPr>
          <p:cNvPr id="5" name="Rectangle 4"/>
          <p:cNvSpPr/>
          <p:nvPr/>
        </p:nvSpPr>
        <p:spPr>
          <a:xfrm>
            <a:off x="2625393" y="3284984"/>
            <a:ext cx="5835039" cy="584775"/>
          </a:xfrm>
          <a:prstGeom prst="rect">
            <a:avLst/>
          </a:prstGeom>
        </p:spPr>
        <p:txBody>
          <a:bodyPr wrap="square">
            <a:spAutoFit/>
          </a:bodyPr>
          <a:lstStyle/>
          <a:p>
            <a:pPr algn="r" rtl="1"/>
            <a:r>
              <a:rPr lang="fa-IR" sz="3200" dirty="0" smtClean="0">
                <a:cs typeface="B Lotus" pitchFamily="2" charset="-78"/>
              </a:rPr>
              <a:t>دوم </a:t>
            </a:r>
            <a:r>
              <a:rPr lang="fa-IR" sz="3200" dirty="0">
                <a:cs typeface="B Lotus" pitchFamily="2" charset="-78"/>
              </a:rPr>
              <a:t>: روزى است كه مايه اكمال دين گشت.</a:t>
            </a:r>
            <a:endParaRPr lang="en-US" sz="3200" dirty="0">
              <a:cs typeface="B Lotus" pitchFamily="2" charset="-78"/>
            </a:endParaRPr>
          </a:p>
        </p:txBody>
      </p:sp>
      <p:sp>
        <p:nvSpPr>
          <p:cNvPr id="6" name="Rectangle 5"/>
          <p:cNvSpPr/>
          <p:nvPr/>
        </p:nvSpPr>
        <p:spPr>
          <a:xfrm>
            <a:off x="179512" y="4005064"/>
            <a:ext cx="8280919" cy="584775"/>
          </a:xfrm>
          <a:prstGeom prst="rect">
            <a:avLst/>
          </a:prstGeom>
        </p:spPr>
        <p:txBody>
          <a:bodyPr wrap="square">
            <a:spAutoFit/>
          </a:bodyPr>
          <a:lstStyle/>
          <a:p>
            <a:pPr algn="r" rtl="1"/>
            <a:r>
              <a:rPr lang="fa-IR" sz="3200" dirty="0">
                <a:cs typeface="B Lotus" pitchFamily="2" charset="-78"/>
              </a:rPr>
              <a:t>سوم : روزى است كه خداوند نعمتش را بر مسلمانان تمام كرد.</a:t>
            </a:r>
            <a:endParaRPr lang="en-US" sz="3200" dirty="0">
              <a:cs typeface="B Lotus" pitchFamily="2" charset="-78"/>
            </a:endParaRPr>
          </a:p>
        </p:txBody>
      </p:sp>
      <p:sp>
        <p:nvSpPr>
          <p:cNvPr id="7" name="Rectangle 6"/>
          <p:cNvSpPr/>
          <p:nvPr/>
        </p:nvSpPr>
        <p:spPr>
          <a:xfrm>
            <a:off x="683568" y="4725144"/>
            <a:ext cx="7776864" cy="1077218"/>
          </a:xfrm>
          <a:prstGeom prst="rect">
            <a:avLst/>
          </a:prstGeom>
        </p:spPr>
        <p:txBody>
          <a:bodyPr wrap="square">
            <a:spAutoFit/>
          </a:bodyPr>
          <a:lstStyle/>
          <a:p>
            <a:pPr algn="r" rtl="1"/>
            <a:r>
              <a:rPr lang="fa-IR" sz="3200" dirty="0">
                <a:cs typeface="B Lotus" pitchFamily="2" charset="-78"/>
              </a:rPr>
              <a:t>چهارم : روزى است كه خداوند راضى شد كه دين اسلام، دين هميشگى مردم باشد.</a:t>
            </a:r>
            <a:endParaRPr lang="en-US" sz="3200" dirty="0">
              <a:cs typeface="B Lotus" pitchFamily="2" charset="-78"/>
            </a:endParaRPr>
          </a:p>
        </p:txBody>
      </p:sp>
    </p:spTree>
    <p:extLst>
      <p:ext uri="{BB962C8B-B14F-4D97-AF65-F5344CB8AC3E}">
        <p14:creationId xmlns:p14="http://schemas.microsoft.com/office/powerpoint/2010/main" xmlns="" val="299965423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4"/>
                                        </p:tgtEl>
                                        <p:attrNameLst>
                                          <p:attrName>ppt_y</p:attrName>
                                        </p:attrNameLst>
                                      </p:cBhvr>
                                      <p:tavLst>
                                        <p:tav tm="0">
                                          <p:val>
                                            <p:strVal val="#ppt_y"/>
                                          </p:val>
                                        </p:tav>
                                        <p:tav tm="100000">
                                          <p:val>
                                            <p:strVal val="#ppt_y"/>
                                          </p:val>
                                        </p:tav>
                                      </p:tavLst>
                                    </p:anim>
                                    <p:anim calcmode="lin" valueType="num">
                                      <p:cBhvr>
                                        <p:cTn id="2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5"/>
                                        </p:tgtEl>
                                        <p:attrNameLst>
                                          <p:attrName>ppt_y</p:attrName>
                                        </p:attrNameLst>
                                      </p:cBhvr>
                                      <p:tavLst>
                                        <p:tav tm="0">
                                          <p:val>
                                            <p:strVal val="#ppt_y"/>
                                          </p:val>
                                        </p:tav>
                                        <p:tav tm="100000">
                                          <p:val>
                                            <p:strVal val="#ppt_y"/>
                                          </p:val>
                                        </p:tav>
                                      </p:tavLst>
                                    </p:anim>
                                    <p:anim calcmode="lin" valueType="num">
                                      <p:cBhvr>
                                        <p:cTn id="3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41" presetClass="entr" presetSubtype="0" fill="hold" grpId="0" nodeType="clickEffect">
                                  <p:stCondLst>
                                    <p:cond delay="0"/>
                                  </p:stCondLst>
                                  <p:iterate type="lt">
                                    <p:tmPct val="10000"/>
                                  </p:iterate>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
                                        </p:tgtEl>
                                        <p:attrNameLst>
                                          <p:attrName>ppt_y</p:attrName>
                                        </p:attrNameLst>
                                      </p:cBhvr>
                                      <p:tavLst>
                                        <p:tav tm="0">
                                          <p:val>
                                            <p:strVal val="#ppt_y"/>
                                          </p:val>
                                        </p:tav>
                                        <p:tav tm="100000">
                                          <p:val>
                                            <p:strVal val="#ppt_y"/>
                                          </p:val>
                                        </p:tav>
                                      </p:tavLst>
                                    </p:anim>
                                    <p:anim calcmode="lin" valueType="num">
                                      <p:cBhvr>
                                        <p:cTn id="3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41" presetClass="entr" presetSubtype="0" fill="hold" grpId="0" nodeType="clickEffect">
                                  <p:stCondLst>
                                    <p:cond delay="0"/>
                                  </p:stCondLst>
                                  <p:iterate type="lt">
                                    <p:tmPct val="10000"/>
                                  </p:iterate>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7"/>
                                        </p:tgtEl>
                                        <p:attrNameLst>
                                          <p:attrName>ppt_y</p:attrName>
                                        </p:attrNameLst>
                                      </p:cBhvr>
                                      <p:tavLst>
                                        <p:tav tm="0">
                                          <p:val>
                                            <p:strVal val="#ppt_y"/>
                                          </p:val>
                                        </p:tav>
                                        <p:tav tm="100000">
                                          <p:val>
                                            <p:strVal val="#ppt_y"/>
                                          </p:val>
                                        </p:tav>
                                      </p:tavLst>
                                    </p:anim>
                                    <p:anim calcmode="lin" valueType="num">
                                      <p:cBhvr>
                                        <p:cTn id="48"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624537"/>
            <a:ext cx="6192688" cy="860247"/>
          </a:xfrm>
          <a:effectLst>
            <a:softEdge rad="63500"/>
          </a:effectLst>
        </p:spPr>
        <p:style>
          <a:lnRef idx="2">
            <a:schemeClr val="accent2"/>
          </a:lnRef>
          <a:fillRef idx="1">
            <a:schemeClr val="lt1"/>
          </a:fillRef>
          <a:effectRef idx="0">
            <a:schemeClr val="accent2"/>
          </a:effectRef>
          <a:fontRef idx="minor">
            <a:schemeClr val="dk1"/>
          </a:fontRef>
        </p:style>
        <p:txBody>
          <a:bodyPr>
            <a:normAutofit/>
          </a:bodyPr>
          <a:lstStyle/>
          <a:p>
            <a:pPr rtl="1"/>
            <a:r>
              <a:rPr lang="fa-IR" sz="3200" dirty="0">
                <a:cs typeface="B Lotus" pitchFamily="2" charset="-78"/>
              </a:rPr>
              <a:t>راه اوّل : تفسير آيه بدون قرائن خارجى</a:t>
            </a:r>
            <a:endParaRPr lang="en-US" sz="3200" dirty="0">
              <a:cs typeface="B Lotus" pitchFamily="2" charset="-78"/>
            </a:endParaRPr>
          </a:p>
        </p:txBody>
      </p:sp>
      <p:sp>
        <p:nvSpPr>
          <p:cNvPr id="4" name="Rectangle 3"/>
          <p:cNvSpPr/>
          <p:nvPr/>
        </p:nvSpPr>
        <p:spPr>
          <a:xfrm>
            <a:off x="6804248" y="1980129"/>
            <a:ext cx="1577676" cy="584775"/>
          </a:xfrm>
          <a:prstGeom prst="rect">
            <a:avLst/>
          </a:prstGeom>
        </p:spPr>
        <p:txBody>
          <a:bodyPr wrap="none">
            <a:spAutoFit/>
          </a:bodyPr>
          <a:lstStyle/>
          <a:p>
            <a:r>
              <a:rPr lang="fa-IR" sz="3200" dirty="0">
                <a:cs typeface="B Lotus" pitchFamily="2" charset="-78"/>
              </a:rPr>
              <a:t>نظريّه اوّل :</a:t>
            </a:r>
            <a:endParaRPr lang="en-US" sz="3200" dirty="0">
              <a:cs typeface="B Lotus" pitchFamily="2" charset="-78"/>
            </a:endParaRPr>
          </a:p>
        </p:txBody>
      </p:sp>
      <p:sp>
        <p:nvSpPr>
          <p:cNvPr id="5" name="Rectangle 4"/>
          <p:cNvSpPr/>
          <p:nvPr/>
        </p:nvSpPr>
        <p:spPr>
          <a:xfrm>
            <a:off x="827584" y="2909262"/>
            <a:ext cx="7560840" cy="1815882"/>
          </a:xfrm>
          <a:prstGeom prst="rect">
            <a:avLst/>
          </a:prstGeom>
        </p:spPr>
        <p:txBody>
          <a:bodyPr wrap="square">
            <a:spAutoFit/>
          </a:bodyPr>
          <a:lstStyle/>
          <a:p>
            <a:pPr algn="r" rtl="1"/>
            <a:r>
              <a:rPr lang="fa-IR" sz="2800" dirty="0" smtClean="0">
                <a:cs typeface="B Lotus" pitchFamily="2" charset="-78"/>
              </a:rPr>
              <a:t>فخر </a:t>
            </a:r>
            <a:r>
              <a:rPr lang="fa-IR" sz="2800" dirty="0">
                <a:cs typeface="B Lotus" pitchFamily="2" charset="-78"/>
              </a:rPr>
              <a:t>رازى </a:t>
            </a:r>
            <a:r>
              <a:rPr lang="fa-IR" sz="2800" dirty="0" smtClean="0">
                <a:cs typeface="B Lotus" pitchFamily="2" charset="-78"/>
              </a:rPr>
              <a:t> :    كلمه </a:t>
            </a:r>
            <a:r>
              <a:rPr lang="fa-IR" sz="2800" dirty="0">
                <a:cs typeface="B Lotus" pitchFamily="2" charset="-78"/>
              </a:rPr>
              <a:t>«اليوم» در اين آيه در معناى حقيقى خود به كار نرفته است، بلكه معناى مجازى دارد، بدين معنى كه «يوم» در اينجا به معناى «دوران» و «يك برهه از زمان» است; نه يك قطعه كوتاه از زمان. </a:t>
            </a:r>
            <a:endParaRPr lang="en-US" sz="2800" dirty="0">
              <a:cs typeface="B Lotus" pitchFamily="2" charset="-78"/>
            </a:endParaRPr>
          </a:p>
        </p:txBody>
      </p:sp>
    </p:spTree>
    <p:extLst>
      <p:ext uri="{BB962C8B-B14F-4D97-AF65-F5344CB8AC3E}">
        <p14:creationId xmlns:p14="http://schemas.microsoft.com/office/powerpoint/2010/main" xmlns="" val="3664999050"/>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1484784"/>
            <a:ext cx="7272808" cy="3108543"/>
          </a:xfrm>
          <a:prstGeom prst="rect">
            <a:avLst/>
          </a:prstGeom>
        </p:spPr>
        <p:txBody>
          <a:bodyPr wrap="square">
            <a:spAutoFit/>
          </a:bodyPr>
          <a:lstStyle/>
          <a:p>
            <a:pPr algn="r" rtl="1"/>
            <a:r>
              <a:rPr lang="fa-IR" sz="2800" dirty="0">
                <a:cs typeface="B Lotus" pitchFamily="2" charset="-78"/>
              </a:rPr>
              <a:t>طبق اين نظريّه، آيه نظر به روز خاص و حادثه ويژه اى ندارد، بلكه از شروع و آغاز دوران عظمت اسلام و فرا رسيدن دوران يأس و نا اميدى كفّار خبر مى دهد، مخصوصاً كه استعمال كلمه «يوم» در اين معناى مجازى در بين مردم متعارف است; مثل اين كه گفته مى شود: «ديروز جوان بودم و امروز پير شدم» يعنى دوران جوانى گذشت و دوران پيرى فرا رسيد ـ نه اين كه حقيقتاً روز گذشته جوان بوده و امروز پير گشته است!</a:t>
            </a:r>
          </a:p>
        </p:txBody>
      </p:sp>
    </p:spTree>
    <p:extLst>
      <p:ext uri="{BB962C8B-B14F-4D97-AF65-F5344CB8AC3E}">
        <p14:creationId xmlns:p14="http://schemas.microsoft.com/office/powerpoint/2010/main" xmlns="" val="122129098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520" y="1268760"/>
            <a:ext cx="8280920" cy="1077218"/>
          </a:xfrm>
          <a:prstGeom prst="rect">
            <a:avLst/>
          </a:prstGeom>
        </p:spPr>
        <p:txBody>
          <a:bodyPr wrap="square">
            <a:spAutoFit/>
          </a:bodyPr>
          <a:lstStyle/>
          <a:p>
            <a:pPr algn="r" rtl="1"/>
            <a:r>
              <a:rPr lang="fa-IR" sz="3200" dirty="0">
                <a:cs typeface="B Lotus" pitchFamily="2" charset="-78"/>
              </a:rPr>
              <a:t>ولى پاسخ اين نظريّه واضح و روشن </a:t>
            </a:r>
            <a:r>
              <a:rPr lang="fa-IR" sz="3200" dirty="0" smtClean="0">
                <a:cs typeface="B Lotus" pitchFamily="2" charset="-78"/>
              </a:rPr>
              <a:t>است</a:t>
            </a:r>
          </a:p>
          <a:p>
            <a:pPr algn="r" rtl="1"/>
            <a:r>
              <a:rPr lang="fa-IR" sz="3200" dirty="0" smtClean="0">
                <a:cs typeface="B Lotus" pitchFamily="2" charset="-78"/>
              </a:rPr>
              <a:t> </a:t>
            </a:r>
            <a:r>
              <a:rPr lang="fa-IR" sz="3200" dirty="0">
                <a:cs typeface="B Lotus" pitchFamily="2" charset="-78"/>
              </a:rPr>
              <a:t>زيرا معناى مجازى و غير حقيقى، نياز به قرينه روشنى </a:t>
            </a:r>
            <a:r>
              <a:rPr lang="fa-IR" sz="3200" dirty="0" smtClean="0">
                <a:cs typeface="B Lotus" pitchFamily="2" charset="-78"/>
              </a:rPr>
              <a:t>دارد</a:t>
            </a:r>
            <a:endParaRPr lang="en-US" sz="3200" dirty="0">
              <a:cs typeface="B Lotus" pitchFamily="2" charset="-78"/>
            </a:endParaRPr>
          </a:p>
        </p:txBody>
      </p:sp>
      <p:sp>
        <p:nvSpPr>
          <p:cNvPr id="3" name="Rectangle 2"/>
          <p:cNvSpPr/>
          <p:nvPr/>
        </p:nvSpPr>
        <p:spPr>
          <a:xfrm>
            <a:off x="1115616" y="2876743"/>
            <a:ext cx="7056784" cy="1200329"/>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rtl="1"/>
            <a:r>
              <a:rPr lang="fa-IR" sz="3600" dirty="0" smtClean="0">
                <a:cs typeface="B Lotus" pitchFamily="2" charset="-78"/>
              </a:rPr>
              <a:t>آقاى </a:t>
            </a:r>
            <a:r>
              <a:rPr lang="fa-IR" sz="3600" dirty="0">
                <a:cs typeface="B Lotus" pitchFamily="2" charset="-78"/>
              </a:rPr>
              <a:t>فخر رازى چه قرينه روشنى براى اين معناى مجازى ارائه مى كند؟</a:t>
            </a:r>
            <a:endParaRPr lang="en-US" sz="3600" dirty="0">
              <a:cs typeface="B Lotus" pitchFamily="2" charset="-78"/>
            </a:endParaRPr>
          </a:p>
        </p:txBody>
      </p:sp>
    </p:spTree>
    <p:extLst>
      <p:ext uri="{BB962C8B-B14F-4D97-AF65-F5344CB8AC3E}">
        <p14:creationId xmlns:p14="http://schemas.microsoft.com/office/powerpoint/2010/main" xmlns="" val="414789944"/>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randombar(horizontal)">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84168" y="1044025"/>
            <a:ext cx="1601721" cy="584775"/>
          </a:xfrm>
          <a:prstGeom prst="rect">
            <a:avLst/>
          </a:prstGeom>
        </p:spPr>
        <p:txBody>
          <a:bodyPr wrap="none">
            <a:spAutoFit/>
          </a:bodyPr>
          <a:lstStyle/>
          <a:p>
            <a:r>
              <a:rPr lang="fa-IR" sz="3200" dirty="0">
                <a:cs typeface="B Lotus" pitchFamily="2" charset="-78"/>
              </a:rPr>
              <a:t>نظريّه دوم :</a:t>
            </a:r>
            <a:endParaRPr lang="en-US" sz="3200" dirty="0">
              <a:cs typeface="B Lotus" pitchFamily="2" charset="-78"/>
            </a:endParaRPr>
          </a:p>
        </p:txBody>
      </p:sp>
      <p:sp>
        <p:nvSpPr>
          <p:cNvPr id="3" name="Rectangle 2"/>
          <p:cNvSpPr/>
          <p:nvPr/>
        </p:nvSpPr>
        <p:spPr>
          <a:xfrm>
            <a:off x="899592" y="1975480"/>
            <a:ext cx="7416824" cy="2677656"/>
          </a:xfrm>
          <a:prstGeom prst="rect">
            <a:avLst/>
          </a:prstGeom>
        </p:spPr>
        <p:txBody>
          <a:bodyPr wrap="square">
            <a:spAutoFit/>
          </a:bodyPr>
          <a:lstStyle/>
          <a:p>
            <a:pPr algn="r" rtl="1"/>
            <a:r>
              <a:rPr lang="fa-IR" sz="2800" dirty="0" smtClean="0">
                <a:cs typeface="B Lotus" pitchFamily="2" charset="-78"/>
              </a:rPr>
              <a:t>فخر رازي :</a:t>
            </a:r>
          </a:p>
          <a:p>
            <a:pPr algn="r" rtl="1"/>
            <a:r>
              <a:rPr lang="fa-IR" sz="2800" dirty="0" smtClean="0">
                <a:cs typeface="B Lotus" pitchFamily="2" charset="-78"/>
              </a:rPr>
              <a:t>منظور </a:t>
            </a:r>
            <a:r>
              <a:rPr lang="fa-IR" sz="2800" dirty="0">
                <a:cs typeface="B Lotus" pitchFamily="2" charset="-78"/>
              </a:rPr>
              <a:t>از «اليوم; امروز» در آيه شريفه، معناى حقيقى آن و روز خاص و معيّنى است و آن روز، روز عرفه، هشتم ماه ذى القعده، مى باشد</a:t>
            </a:r>
            <a:r>
              <a:rPr lang="fa-IR" sz="2800" dirty="0" smtClean="0">
                <a:cs typeface="B Lotus" pitchFamily="2" charset="-78"/>
              </a:rPr>
              <a:t>.</a:t>
            </a:r>
          </a:p>
          <a:p>
            <a:pPr algn="r" rtl="1"/>
            <a:r>
              <a:rPr lang="fa-IR" sz="2800" dirty="0" smtClean="0">
                <a:cs typeface="B Lotus" pitchFamily="2" charset="-78"/>
              </a:rPr>
              <a:t> </a:t>
            </a:r>
            <a:r>
              <a:rPr lang="fa-IR" sz="2800" dirty="0">
                <a:cs typeface="B Lotus" pitchFamily="2" charset="-78"/>
              </a:rPr>
              <a:t>روز عرفه حجّة الوداع، آخرين سفر حجّ پيامبر اسلام(صلى الله عليه وآله) كه در سال دهم هجرت واقع شد.</a:t>
            </a:r>
            <a:endParaRPr lang="en-US" sz="2800" dirty="0">
              <a:cs typeface="B Lotus" pitchFamily="2" charset="-78"/>
            </a:endParaRPr>
          </a:p>
        </p:txBody>
      </p:sp>
    </p:spTree>
    <p:extLst>
      <p:ext uri="{BB962C8B-B14F-4D97-AF65-F5344CB8AC3E}">
        <p14:creationId xmlns:p14="http://schemas.microsoft.com/office/powerpoint/2010/main" xmlns="" val="3920416619"/>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r"/>
            <a:r>
              <a:rPr lang="fa-IR" b="1" dirty="0" smtClean="0">
                <a:cs typeface="B Titr" pitchFamily="2" charset="-78"/>
              </a:rPr>
              <a:t>آيه تبليغ</a:t>
            </a:r>
            <a:endParaRPr lang="en-US" dirty="0">
              <a:cs typeface="B Titr" pitchFamily="2" charset="-78"/>
            </a:endParaRPr>
          </a:p>
        </p:txBody>
      </p:sp>
      <p:sp>
        <p:nvSpPr>
          <p:cNvPr id="3" name="Title 1"/>
          <p:cNvSpPr txBox="1">
            <a:spLocks/>
          </p:cNvSpPr>
          <p:nvPr/>
        </p:nvSpPr>
        <p:spPr>
          <a:xfrm>
            <a:off x="609600" y="1591194"/>
            <a:ext cx="8229600" cy="212583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3600" dirty="0" smtClean="0">
                <a:cs typeface="B Lotus" pitchFamily="2" charset="-78"/>
              </a:rPr>
              <a:t>يـا أَيُّهَا الرَّسُولُ بَلِّغْ مـا اُنْزِلَ إِلَيْكَ مِن رَبِّكَ وَإِنْ لَمْ تَفْعَلْ فَما بَلَّغْتَ رَسَالَتَهُ واللهُ يَعصِمُكَ مِنَ النَّاسِ إِنَّ اللهَ لاَيَهْدِي القَوْمَ الكَافِرينَ</a:t>
            </a:r>
            <a:endParaRPr lang="en-US" sz="3600" dirty="0">
              <a:cs typeface="B Lotus" pitchFamily="2" charset="-78"/>
            </a:endParaRPr>
          </a:p>
        </p:txBody>
      </p:sp>
      <p:sp>
        <p:nvSpPr>
          <p:cNvPr id="4" name="Title 1"/>
          <p:cNvSpPr txBox="1">
            <a:spLocks/>
          </p:cNvSpPr>
          <p:nvPr/>
        </p:nvSpPr>
        <p:spPr>
          <a:xfrm>
            <a:off x="395536" y="3933056"/>
            <a:ext cx="8229600" cy="2520280"/>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dirty="0" smtClean="0">
                <a:cs typeface="B Lotus" pitchFamily="2" charset="-78"/>
              </a:rPr>
              <a:t>اى پيامبر! آنچه را از طرف پروردگارت بر تو نازل شده است، كاملا (به مردم) برسان; و اگر (اين كار را) نكنى رسالت او را انجام نداده اى. خداوند تو را از (خطرات احتمالى) مردم نگاه مى دارد و خداوند، جمعيّت كافران (لجوج) را هدايت نمى كند. </a:t>
            </a:r>
            <a:endParaRPr lang="en-US" dirty="0" smtClean="0">
              <a:cs typeface="B Lotus" pitchFamily="2" charset="-78"/>
            </a:endParaRPr>
          </a:p>
          <a:p>
            <a:pPr algn="r"/>
            <a:r>
              <a:rPr lang="en-US" dirty="0">
                <a:cs typeface="B Lotus" pitchFamily="2" charset="-78"/>
              </a:rPr>
              <a:t> </a:t>
            </a:r>
            <a:r>
              <a:rPr lang="en-US" dirty="0" smtClean="0">
                <a:cs typeface="B Lotus" pitchFamily="2" charset="-78"/>
              </a:rPr>
              <a:t>                                     </a:t>
            </a:r>
            <a:r>
              <a:rPr lang="fa-IR" dirty="0" smtClean="0">
                <a:cs typeface="B Lotus" pitchFamily="2" charset="-78"/>
              </a:rPr>
              <a:t>«سوره مائده، آيه 67»</a:t>
            </a:r>
            <a:endParaRPr lang="fa-IR" dirty="0">
              <a:cs typeface="B Lotus" pitchFamily="2" charset="-78"/>
            </a:endParaRPr>
          </a:p>
        </p:txBody>
      </p:sp>
    </p:spTree>
    <p:extLst>
      <p:ext uri="{BB962C8B-B14F-4D97-AF65-F5344CB8AC3E}">
        <p14:creationId xmlns:p14="http://schemas.microsoft.com/office/powerpoint/2010/main" xmlns="" val="1079580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844824"/>
            <a:ext cx="6912768" cy="3416320"/>
          </a:xfrm>
          <a:prstGeom prst="rect">
            <a:avLst/>
          </a:prstGeom>
        </p:spPr>
        <p:txBody>
          <a:bodyPr wrap="square">
            <a:spAutoFit/>
          </a:bodyPr>
          <a:lstStyle/>
          <a:p>
            <a:pPr algn="r" rtl="1"/>
            <a:r>
              <a:rPr lang="fa-IR" sz="3600" dirty="0" smtClean="0">
                <a:cs typeface="B Lotus" pitchFamily="2" charset="-78"/>
              </a:rPr>
              <a:t>اشكال :</a:t>
            </a:r>
          </a:p>
          <a:p>
            <a:pPr algn="r" rtl="1"/>
            <a:r>
              <a:rPr lang="fa-IR" sz="3600" dirty="0" smtClean="0">
                <a:cs typeface="B Lotus" pitchFamily="2" charset="-78"/>
              </a:rPr>
              <a:t>مگر </a:t>
            </a:r>
            <a:r>
              <a:rPr lang="fa-IR" sz="3600" dirty="0">
                <a:cs typeface="B Lotus" pitchFamily="2" charset="-78"/>
              </a:rPr>
              <a:t>روز عرفه سال دهم هجرت با عرفه سال نهم و هشتم هجرت چه تفاوتى داشته كه آن را ممتاز نموده است؟! اگر حادثه خاصّى در آن رخ نداده، پس چطور با اين عظمت از آن ياد شده است؟!</a:t>
            </a:r>
            <a:endParaRPr lang="en-US" sz="3600" dirty="0">
              <a:cs typeface="B Lotus" pitchFamily="2" charset="-78"/>
            </a:endParaRPr>
          </a:p>
        </p:txBody>
      </p:sp>
    </p:spTree>
    <p:extLst>
      <p:ext uri="{BB962C8B-B14F-4D97-AF65-F5344CB8AC3E}">
        <p14:creationId xmlns:p14="http://schemas.microsoft.com/office/powerpoint/2010/main" xmlns="" val="909559643"/>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40152" y="1044025"/>
            <a:ext cx="1678665" cy="584775"/>
          </a:xfrm>
          <a:prstGeom prst="rect">
            <a:avLst/>
          </a:prstGeom>
        </p:spPr>
        <p:txBody>
          <a:bodyPr wrap="none">
            <a:spAutoFit/>
          </a:bodyPr>
          <a:lstStyle/>
          <a:p>
            <a:pPr algn="r"/>
            <a:r>
              <a:rPr lang="fa-IR" sz="3200" dirty="0">
                <a:cs typeface="B Lotus" pitchFamily="2" charset="-78"/>
              </a:rPr>
              <a:t>نظريّه سوم :</a:t>
            </a:r>
            <a:endParaRPr lang="en-US" sz="3200" dirty="0">
              <a:cs typeface="B Lotus" pitchFamily="2" charset="-78"/>
            </a:endParaRPr>
          </a:p>
        </p:txBody>
      </p:sp>
      <p:sp>
        <p:nvSpPr>
          <p:cNvPr id="3" name="Rectangle 2"/>
          <p:cNvSpPr/>
          <p:nvPr/>
        </p:nvSpPr>
        <p:spPr>
          <a:xfrm>
            <a:off x="827584" y="2114853"/>
            <a:ext cx="7416824" cy="1754326"/>
          </a:xfrm>
          <a:prstGeom prst="rect">
            <a:avLst/>
          </a:prstGeom>
        </p:spPr>
        <p:txBody>
          <a:bodyPr wrap="square">
            <a:spAutoFit/>
          </a:bodyPr>
          <a:lstStyle/>
          <a:p>
            <a:pPr algn="r" rtl="1"/>
            <a:r>
              <a:rPr lang="fa-IR" sz="3600" dirty="0">
                <a:cs typeface="B Lotus" pitchFamily="2" charset="-78"/>
              </a:rPr>
              <a:t>طرفداران اين نظريّه معتقدند كه </a:t>
            </a:r>
            <a:r>
              <a:rPr lang="fa-IR" sz="3600" dirty="0" smtClean="0">
                <a:cs typeface="B Lotus" pitchFamily="2" charset="-78"/>
              </a:rPr>
              <a:t>منظور روز </a:t>
            </a:r>
            <a:r>
              <a:rPr lang="fa-IR" sz="3600" dirty="0">
                <a:cs typeface="B Lotus" pitchFamily="2" charset="-78"/>
              </a:rPr>
              <a:t>هيجدهم ذى الحجّه سال دهم هجرت، روز عيد سعيد غدير </a:t>
            </a:r>
            <a:r>
              <a:rPr lang="fa-IR" sz="3600" dirty="0" smtClean="0">
                <a:cs typeface="B Lotus" pitchFamily="2" charset="-78"/>
              </a:rPr>
              <a:t>است.</a:t>
            </a:r>
            <a:endParaRPr lang="en-US" sz="3600" dirty="0">
              <a:cs typeface="B Lotus" pitchFamily="2" charset="-78"/>
            </a:endParaRPr>
          </a:p>
        </p:txBody>
      </p:sp>
      <p:sp>
        <p:nvSpPr>
          <p:cNvPr id="4" name="Rectangle 3"/>
          <p:cNvSpPr/>
          <p:nvPr/>
        </p:nvSpPr>
        <p:spPr>
          <a:xfrm>
            <a:off x="755576" y="4059069"/>
            <a:ext cx="7560840" cy="1569660"/>
          </a:xfrm>
          <a:prstGeom prst="rect">
            <a:avLst/>
          </a:prstGeom>
        </p:spPr>
        <p:txBody>
          <a:bodyPr wrap="square">
            <a:spAutoFit/>
          </a:bodyPr>
          <a:lstStyle/>
          <a:p>
            <a:pPr algn="r" rtl="1"/>
            <a:r>
              <a:rPr lang="fa-IR" sz="3200" dirty="0">
                <a:cs typeface="B Lotus" pitchFamily="2" charset="-78"/>
              </a:rPr>
              <a:t>اگر با ديده انصاف و بدون پيشداوريها قضاوت كنيم، خواهيم ديد كه آيه شريفه كاملا بر حادثه غدير قابل تطبيق است. زيرا:</a:t>
            </a:r>
            <a:endParaRPr lang="en-US" sz="3200" dirty="0">
              <a:cs typeface="B Lotus" pitchFamily="2" charset="-78"/>
            </a:endParaRPr>
          </a:p>
        </p:txBody>
      </p:sp>
    </p:spTree>
    <p:extLst>
      <p:ext uri="{BB962C8B-B14F-4D97-AF65-F5344CB8AC3E}">
        <p14:creationId xmlns:p14="http://schemas.microsoft.com/office/powerpoint/2010/main" xmlns="" val="1709371875"/>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 calcmode="lin" valueType="num">
                                      <p:cBhvr>
                                        <p:cTn id="25"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8342" y="1607309"/>
            <a:ext cx="7056784" cy="3477875"/>
          </a:xfrm>
          <a:prstGeom prst="rect">
            <a:avLst/>
          </a:prstGeom>
        </p:spPr>
        <p:txBody>
          <a:bodyPr wrap="square">
            <a:spAutoFit/>
          </a:bodyPr>
          <a:lstStyle/>
          <a:p>
            <a:pPr algn="r" rtl="1"/>
            <a:r>
              <a:rPr lang="fa-IR" sz="3600" dirty="0">
                <a:cs typeface="B Lotus" pitchFamily="2" charset="-78"/>
              </a:rPr>
              <a:t>اوّلا: دشمنان اسلام </a:t>
            </a:r>
            <a:r>
              <a:rPr lang="fa-IR" sz="3600" dirty="0" smtClean="0">
                <a:cs typeface="B Lotus" pitchFamily="2" charset="-78"/>
              </a:rPr>
              <a:t>بعد </a:t>
            </a:r>
            <a:r>
              <a:rPr lang="fa-IR" sz="3600" dirty="0">
                <a:cs typeface="B Lotus" pitchFamily="2" charset="-78"/>
              </a:rPr>
              <a:t>از تمام تلاشهايى كه براى محو اسلام داشتند، تنها به يك چيز دل </a:t>
            </a:r>
            <a:r>
              <a:rPr lang="fa-IR" sz="4000" dirty="0">
                <a:cs typeface="B Lotus" pitchFamily="2" charset="-78"/>
              </a:rPr>
              <a:t>بسته</a:t>
            </a:r>
            <a:r>
              <a:rPr lang="fa-IR" sz="3600" dirty="0">
                <a:cs typeface="B Lotus" pitchFamily="2" charset="-78"/>
              </a:rPr>
              <a:t> بودند و آن اين كه پيامبر از دنيا برود </a:t>
            </a:r>
            <a:r>
              <a:rPr lang="fa-IR" sz="3600" dirty="0" smtClean="0">
                <a:cs typeface="B Lotus" pitchFamily="2" charset="-78"/>
              </a:rPr>
              <a:t>و با </a:t>
            </a:r>
            <a:r>
              <a:rPr lang="fa-IR" sz="3600" dirty="0">
                <a:cs typeface="B Lotus" pitchFamily="2" charset="-78"/>
              </a:rPr>
              <a:t>توجّه به اين كه </a:t>
            </a:r>
            <a:r>
              <a:rPr lang="fa-IR" sz="3600" dirty="0" smtClean="0">
                <a:cs typeface="B Lotus" pitchFamily="2" charset="-78"/>
              </a:rPr>
              <a:t>تاكنون بطور </a:t>
            </a:r>
            <a:r>
              <a:rPr lang="fa-IR" sz="3600" dirty="0">
                <a:cs typeface="B Lotus" pitchFamily="2" charset="-78"/>
              </a:rPr>
              <a:t>رسمى جانشينى براى خود تعيين نكرده است، بتوانند به آرزوى خود برسند و ضربه نهايى را بر اسلام وارد كنند. </a:t>
            </a:r>
            <a:endParaRPr lang="en-US" sz="3600" dirty="0">
              <a:cs typeface="B Lotus" pitchFamily="2" charset="-78"/>
            </a:endParaRPr>
          </a:p>
        </p:txBody>
      </p:sp>
    </p:spTree>
    <p:extLst>
      <p:ext uri="{BB962C8B-B14F-4D97-AF65-F5344CB8AC3E}">
        <p14:creationId xmlns:p14="http://schemas.microsoft.com/office/powerpoint/2010/main" xmlns="" val="231287066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99592" y="1874729"/>
            <a:ext cx="7416824" cy="2554545"/>
          </a:xfrm>
          <a:prstGeom prst="rect">
            <a:avLst/>
          </a:prstGeom>
          <a:noFill/>
          <a:ln>
            <a:noFill/>
          </a:ln>
          <a:effectLst>
            <a:softEdge rad="63500"/>
          </a:effectLst>
          <a:scene3d>
            <a:camera prst="orthographicFront">
              <a:rot lat="0" lon="0" rev="0"/>
            </a:camera>
            <a:lightRig rig="contrasting" dir="t">
              <a:rot lat="0" lon="0" rev="7800000"/>
            </a:lightRig>
          </a:scene3d>
          <a:sp3d>
            <a:bevelT w="139700" h="139700"/>
          </a:sp3d>
        </p:spPr>
        <p:style>
          <a:lnRef idx="1">
            <a:schemeClr val="accent2"/>
          </a:lnRef>
          <a:fillRef idx="2">
            <a:schemeClr val="accent2"/>
          </a:fillRef>
          <a:effectRef idx="1">
            <a:schemeClr val="accent2"/>
          </a:effectRef>
          <a:fontRef idx="minor">
            <a:schemeClr val="dk1"/>
          </a:fontRef>
        </p:style>
        <p:txBody>
          <a:bodyPr wrap="square">
            <a:spAutoFit/>
          </a:bodyPr>
          <a:lstStyle/>
          <a:p>
            <a:pPr lvl="0" algn="r" rtl="1"/>
            <a:r>
              <a:rPr lang="fa-IR" sz="3200" dirty="0">
                <a:solidFill>
                  <a:prstClr val="black"/>
                </a:solidFill>
                <a:cs typeface="B Lotus" pitchFamily="2" charset="-78"/>
              </a:rPr>
              <a:t>امّا وقتى ديدند آن حضرت در روز غدير خم عالم ترين، قدرتمندترين، آگاه ترين و نيرومندترين فرد جهان اسلام را به جانشينى خود انتخاب كرد، آرزوهاى خويش را باد رفته ديدند و تنها روزنه اميد آنها بسته شد و از نابودى اسلام مأيوس شدند.</a:t>
            </a:r>
            <a:endParaRPr lang="en-US" sz="3200" dirty="0">
              <a:solidFill>
                <a:prstClr val="black"/>
              </a:solidFill>
              <a:cs typeface="B Lotus" pitchFamily="2" charset="-78"/>
            </a:endParaRPr>
          </a:p>
        </p:txBody>
      </p:sp>
    </p:spTree>
    <p:extLst>
      <p:ext uri="{BB962C8B-B14F-4D97-AF65-F5344CB8AC3E}">
        <p14:creationId xmlns:p14="http://schemas.microsoft.com/office/powerpoint/2010/main" xmlns="" val="2664841015"/>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1323925"/>
            <a:ext cx="7344816" cy="1384995"/>
          </a:xfrm>
          <a:prstGeom prst="rect">
            <a:avLst/>
          </a:prstGeom>
        </p:spPr>
        <p:txBody>
          <a:bodyPr wrap="square">
            <a:spAutoFit/>
          </a:bodyPr>
          <a:lstStyle/>
          <a:p>
            <a:pPr algn="r" rtl="1"/>
            <a:r>
              <a:rPr lang="fa-IR" sz="2800" dirty="0">
                <a:cs typeface="B Lotus" pitchFamily="2" charset="-78"/>
              </a:rPr>
              <a:t>ثانياً: با انتخاب امام على (عليه السلام) نبوّت قطع و ناتمام نماند، بلكه به سير تكاملى خود ادامه داد، زيرا امامت تكميل كننده نبوّت و در نتيجه باعث كمال دين </a:t>
            </a:r>
            <a:r>
              <a:rPr lang="fa-IR" sz="2800" dirty="0" smtClean="0">
                <a:cs typeface="B Lotus" pitchFamily="2" charset="-78"/>
              </a:rPr>
              <a:t>است</a:t>
            </a:r>
            <a:endParaRPr lang="en-US" sz="2800" dirty="0">
              <a:cs typeface="B Lotus" pitchFamily="2" charset="-78"/>
            </a:endParaRPr>
          </a:p>
        </p:txBody>
      </p:sp>
      <p:sp>
        <p:nvSpPr>
          <p:cNvPr id="3" name="Rectangle 2"/>
          <p:cNvSpPr/>
          <p:nvPr/>
        </p:nvSpPr>
        <p:spPr>
          <a:xfrm>
            <a:off x="899592" y="2852936"/>
            <a:ext cx="7344816" cy="954107"/>
          </a:xfrm>
          <a:prstGeom prst="rect">
            <a:avLst/>
          </a:prstGeom>
        </p:spPr>
        <p:txBody>
          <a:bodyPr wrap="square">
            <a:spAutoFit/>
          </a:bodyPr>
          <a:lstStyle/>
          <a:p>
            <a:pPr algn="r" rtl="1"/>
            <a:r>
              <a:rPr lang="fa-IR" sz="2800" dirty="0">
                <a:cs typeface="B Lotus" pitchFamily="2" charset="-78"/>
              </a:rPr>
              <a:t>ثالثاً: نعمتهاى پروردگار با نصب امامت و رهبرى پس از پيامبر (صلى الله عليه وآله) تكميل شد.</a:t>
            </a:r>
            <a:endParaRPr lang="en-US" sz="2800" dirty="0">
              <a:cs typeface="B Lotus" pitchFamily="2" charset="-78"/>
            </a:endParaRPr>
          </a:p>
        </p:txBody>
      </p:sp>
      <p:sp>
        <p:nvSpPr>
          <p:cNvPr id="4" name="Rectangle 3"/>
          <p:cNvSpPr/>
          <p:nvPr/>
        </p:nvSpPr>
        <p:spPr>
          <a:xfrm>
            <a:off x="899592" y="4005064"/>
            <a:ext cx="7344816" cy="1815882"/>
          </a:xfrm>
          <a:prstGeom prst="rect">
            <a:avLst/>
          </a:prstGeom>
        </p:spPr>
        <p:txBody>
          <a:bodyPr wrap="square">
            <a:spAutoFit/>
          </a:bodyPr>
          <a:lstStyle/>
          <a:p>
            <a:pPr algn="r" rtl="1"/>
            <a:r>
              <a:rPr lang="fa-IR" sz="2800" dirty="0">
                <a:cs typeface="B Lotus" pitchFamily="2" charset="-78"/>
              </a:rPr>
              <a:t>رابعاً: بدون شك اسلام بدون امامت و رهبرى يك دين جهانى فراگير و خاتم نخواهد شد، دين خاتم بايد همواره پاسخگوى نيازهاى مردم در تمام زمانها باشد و اين، بدون وجود امامى معصوم در هر زمان امكان پذير نيست.</a:t>
            </a:r>
            <a:endParaRPr lang="en-US" sz="2800" dirty="0">
              <a:cs typeface="B Lotus" pitchFamily="2" charset="-78"/>
            </a:endParaRPr>
          </a:p>
        </p:txBody>
      </p:sp>
    </p:spTree>
    <p:extLst>
      <p:ext uri="{BB962C8B-B14F-4D97-AF65-F5344CB8AC3E}">
        <p14:creationId xmlns:p14="http://schemas.microsoft.com/office/powerpoint/2010/main" xmlns="" val="1342100633"/>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4"/>
                                        </p:tgtEl>
                                        <p:attrNameLst>
                                          <p:attrName>ppt_y</p:attrName>
                                        </p:attrNameLst>
                                      </p:cBhvr>
                                      <p:tavLst>
                                        <p:tav tm="0">
                                          <p:val>
                                            <p:strVal val="#ppt_y"/>
                                          </p:val>
                                        </p:tav>
                                        <p:tav tm="100000">
                                          <p:val>
                                            <p:strVal val="#ppt_y"/>
                                          </p:val>
                                        </p:tav>
                                      </p:tavLst>
                                    </p:anim>
                                    <p:anim calcmode="lin" valueType="num">
                                      <p:cBhvr>
                                        <p:cTn id="2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5696" y="683985"/>
            <a:ext cx="5544617" cy="584775"/>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rtl="1"/>
            <a:r>
              <a:rPr lang="fa-IR" sz="3200" b="1" dirty="0">
                <a:cs typeface="Titr" pitchFamily="2" charset="-78"/>
              </a:rPr>
              <a:t>منظور از اكمال دين چيست؟</a:t>
            </a:r>
            <a:endParaRPr lang="en-US" sz="3200" dirty="0">
              <a:cs typeface="Titr" pitchFamily="2" charset="-78"/>
            </a:endParaRPr>
          </a:p>
        </p:txBody>
      </p:sp>
      <p:sp>
        <p:nvSpPr>
          <p:cNvPr id="3" name="Rectangle 2"/>
          <p:cNvSpPr/>
          <p:nvPr/>
        </p:nvSpPr>
        <p:spPr>
          <a:xfrm>
            <a:off x="1043608" y="1466781"/>
            <a:ext cx="7200800" cy="954107"/>
          </a:xfrm>
          <a:prstGeom prst="rect">
            <a:avLst/>
          </a:prstGeom>
        </p:spPr>
        <p:txBody>
          <a:bodyPr wrap="square">
            <a:spAutoFit/>
          </a:bodyPr>
          <a:lstStyle/>
          <a:p>
            <a:pPr algn="r" rtl="1"/>
            <a:r>
              <a:rPr lang="fa-IR" sz="2800" dirty="0">
                <a:cs typeface="B Lotus" pitchFamily="2" charset="-78"/>
              </a:rPr>
              <a:t>در تفسير اين بخش از آيه (اَلْيَوْمَ اَكْمَلْتُ لَكُمْ دينَكُمْ ...) نيز سه نظريّه مطرح شده است:</a:t>
            </a:r>
            <a:endParaRPr lang="en-US" sz="2800" dirty="0">
              <a:cs typeface="B Lotus" pitchFamily="2" charset="-78"/>
            </a:endParaRPr>
          </a:p>
        </p:txBody>
      </p:sp>
      <p:sp>
        <p:nvSpPr>
          <p:cNvPr id="4" name="Rectangle 3"/>
          <p:cNvSpPr/>
          <p:nvPr/>
        </p:nvSpPr>
        <p:spPr>
          <a:xfrm>
            <a:off x="827584" y="2476053"/>
            <a:ext cx="7416824" cy="1384995"/>
          </a:xfrm>
          <a:prstGeom prst="rect">
            <a:avLst/>
          </a:prstGeom>
        </p:spPr>
        <p:txBody>
          <a:bodyPr wrap="square">
            <a:spAutoFit/>
          </a:bodyPr>
          <a:lstStyle/>
          <a:p>
            <a:pPr algn="r" rtl="1"/>
            <a:r>
              <a:rPr lang="fa-IR" sz="2800" dirty="0">
                <a:cs typeface="B Lotus" pitchFamily="2" charset="-78"/>
              </a:rPr>
              <a:t>1ـ منظور از «دين»، «قوانين» است; يعنى در آن روز قوانين اسلام كامل شد و پس از آن ديگر در اسلام خلأ قانونى وجود نخواهد داشت.</a:t>
            </a:r>
            <a:endParaRPr lang="en-US" sz="2800" dirty="0">
              <a:cs typeface="B Lotus" pitchFamily="2" charset="-78"/>
            </a:endParaRPr>
          </a:p>
        </p:txBody>
      </p:sp>
      <p:sp>
        <p:nvSpPr>
          <p:cNvPr id="5" name="Rectangle 4"/>
          <p:cNvSpPr/>
          <p:nvPr/>
        </p:nvSpPr>
        <p:spPr>
          <a:xfrm>
            <a:off x="827584" y="3916213"/>
            <a:ext cx="7416824" cy="1384995"/>
          </a:xfrm>
          <a:prstGeom prst="rect">
            <a:avLst/>
          </a:prstGeom>
        </p:spPr>
        <p:txBody>
          <a:bodyPr wrap="square">
            <a:spAutoFit/>
          </a:bodyPr>
          <a:lstStyle/>
          <a:p>
            <a:pPr algn="r" rtl="1"/>
            <a:r>
              <a:rPr lang="fa-IR" sz="2800" dirty="0" smtClean="0">
                <a:cs typeface="B Lotus" pitchFamily="2" charset="-78"/>
              </a:rPr>
              <a:t>اشكال : </a:t>
            </a:r>
            <a:r>
              <a:rPr lang="fa-IR" sz="2800" dirty="0">
                <a:cs typeface="B Lotus" pitchFamily="2" charset="-78"/>
              </a:rPr>
              <a:t>مگر در آن روز چه قانون مهم و حادثه خاصّى رخ داد كه باعث تكميل قوانين الهى شد؟ (پاسخ به اين سؤال نكته اساسى و روشنگر اين آيه است.)</a:t>
            </a:r>
            <a:endParaRPr lang="en-US" sz="2800" dirty="0">
              <a:cs typeface="B Lotus" pitchFamily="2" charset="-78"/>
            </a:endParaRPr>
          </a:p>
        </p:txBody>
      </p:sp>
    </p:spTree>
    <p:extLst>
      <p:ext uri="{BB962C8B-B14F-4D97-AF65-F5344CB8AC3E}">
        <p14:creationId xmlns:p14="http://schemas.microsoft.com/office/powerpoint/2010/main" xmlns="" val="1500951899"/>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6"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80">
                                          <p:stCondLst>
                                            <p:cond delay="0"/>
                                          </p:stCondLst>
                                        </p:cTn>
                                        <p:tgtEl>
                                          <p:spTgt spid="5"/>
                                        </p:tgtEl>
                                      </p:cBhvr>
                                    </p:animEffect>
                                    <p:anim calcmode="lin" valueType="num">
                                      <p:cBhvr>
                                        <p:cTn id="2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9" dur="26">
                                          <p:stCondLst>
                                            <p:cond delay="650"/>
                                          </p:stCondLst>
                                        </p:cTn>
                                        <p:tgtEl>
                                          <p:spTgt spid="5"/>
                                        </p:tgtEl>
                                      </p:cBhvr>
                                      <p:to x="100000" y="60000"/>
                                    </p:animScale>
                                    <p:animScale>
                                      <p:cBhvr>
                                        <p:cTn id="30" dur="166" decel="50000">
                                          <p:stCondLst>
                                            <p:cond delay="676"/>
                                          </p:stCondLst>
                                        </p:cTn>
                                        <p:tgtEl>
                                          <p:spTgt spid="5"/>
                                        </p:tgtEl>
                                      </p:cBhvr>
                                      <p:to x="100000" y="100000"/>
                                    </p:animScale>
                                    <p:animScale>
                                      <p:cBhvr>
                                        <p:cTn id="31" dur="26">
                                          <p:stCondLst>
                                            <p:cond delay="1312"/>
                                          </p:stCondLst>
                                        </p:cTn>
                                        <p:tgtEl>
                                          <p:spTgt spid="5"/>
                                        </p:tgtEl>
                                      </p:cBhvr>
                                      <p:to x="100000" y="80000"/>
                                    </p:animScale>
                                    <p:animScale>
                                      <p:cBhvr>
                                        <p:cTn id="32" dur="166" decel="50000">
                                          <p:stCondLst>
                                            <p:cond delay="1338"/>
                                          </p:stCondLst>
                                        </p:cTn>
                                        <p:tgtEl>
                                          <p:spTgt spid="5"/>
                                        </p:tgtEl>
                                      </p:cBhvr>
                                      <p:to x="100000" y="100000"/>
                                    </p:animScale>
                                    <p:animScale>
                                      <p:cBhvr>
                                        <p:cTn id="33" dur="26">
                                          <p:stCondLst>
                                            <p:cond delay="1642"/>
                                          </p:stCondLst>
                                        </p:cTn>
                                        <p:tgtEl>
                                          <p:spTgt spid="5"/>
                                        </p:tgtEl>
                                      </p:cBhvr>
                                      <p:to x="100000" y="90000"/>
                                    </p:animScale>
                                    <p:animScale>
                                      <p:cBhvr>
                                        <p:cTn id="34" dur="166" decel="50000">
                                          <p:stCondLst>
                                            <p:cond delay="1668"/>
                                          </p:stCondLst>
                                        </p:cTn>
                                        <p:tgtEl>
                                          <p:spTgt spid="5"/>
                                        </p:tgtEl>
                                      </p:cBhvr>
                                      <p:to x="100000" y="100000"/>
                                    </p:animScale>
                                    <p:animScale>
                                      <p:cBhvr>
                                        <p:cTn id="35" dur="26">
                                          <p:stCondLst>
                                            <p:cond delay="1808"/>
                                          </p:stCondLst>
                                        </p:cTn>
                                        <p:tgtEl>
                                          <p:spTgt spid="5"/>
                                        </p:tgtEl>
                                      </p:cBhvr>
                                      <p:to x="100000" y="95000"/>
                                    </p:animScale>
                                    <p:animScale>
                                      <p:cBhvr>
                                        <p:cTn id="3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611957"/>
            <a:ext cx="7056784" cy="1384995"/>
          </a:xfrm>
          <a:prstGeom prst="rect">
            <a:avLst/>
          </a:prstGeom>
        </p:spPr>
        <p:txBody>
          <a:bodyPr wrap="square">
            <a:spAutoFit/>
          </a:bodyPr>
          <a:lstStyle/>
          <a:p>
            <a:pPr algn="r" rtl="1"/>
            <a:r>
              <a:rPr lang="fa-IR" sz="2800" dirty="0">
                <a:cs typeface="B Lotus" pitchFamily="2" charset="-78"/>
              </a:rPr>
              <a:t>2ـ برخى معتقدند كه منظور از دين در آيه فوق، حج است; يعنى در آن روز خاص و با شكوه، خداوند حجّ شما را كامل كرد.</a:t>
            </a:r>
          </a:p>
        </p:txBody>
      </p:sp>
      <p:sp>
        <p:nvSpPr>
          <p:cNvPr id="3" name="Rectangle 2"/>
          <p:cNvSpPr/>
          <p:nvPr/>
        </p:nvSpPr>
        <p:spPr>
          <a:xfrm>
            <a:off x="827584" y="3413318"/>
            <a:ext cx="7344816" cy="2246769"/>
          </a:xfrm>
          <a:prstGeom prst="rect">
            <a:avLst/>
          </a:prstGeom>
        </p:spPr>
        <p:txBody>
          <a:bodyPr wrap="square">
            <a:spAutoFit/>
          </a:bodyPr>
          <a:lstStyle/>
          <a:p>
            <a:pPr algn="r" rtl="1"/>
            <a:r>
              <a:rPr lang="fa-IR" sz="2800" dirty="0" smtClean="0">
                <a:cs typeface="B Lotus" pitchFamily="2" charset="-78"/>
              </a:rPr>
              <a:t>اشكال : آيا </a:t>
            </a:r>
            <a:r>
              <a:rPr lang="fa-IR" sz="2800" dirty="0">
                <a:cs typeface="B Lotus" pitchFamily="2" charset="-78"/>
              </a:rPr>
              <a:t>واقعاً «دين» در لغت به معناى «حج» است؟ يا دين مجموعه اى از «عقائد» و «اعمال» است كه «حجّ» بخشى از آن است؟</a:t>
            </a:r>
          </a:p>
          <a:p>
            <a:pPr algn="r" rtl="1"/>
            <a:r>
              <a:rPr lang="fa-IR" sz="2800" dirty="0">
                <a:cs typeface="B Lotus" pitchFamily="2" charset="-78"/>
              </a:rPr>
              <a:t>روشن است كه احتمال دوم صحيح است، بنابر تفسير «دين» به «حج» تفسير بى دليلى است.</a:t>
            </a:r>
          </a:p>
        </p:txBody>
      </p:sp>
    </p:spTree>
    <p:extLst>
      <p:ext uri="{BB962C8B-B14F-4D97-AF65-F5344CB8AC3E}">
        <p14:creationId xmlns:p14="http://schemas.microsoft.com/office/powerpoint/2010/main" xmlns="" val="4136146810"/>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052736"/>
            <a:ext cx="6984776" cy="1384995"/>
          </a:xfrm>
          <a:prstGeom prst="rect">
            <a:avLst/>
          </a:prstGeom>
        </p:spPr>
        <p:txBody>
          <a:bodyPr wrap="square">
            <a:spAutoFit/>
          </a:bodyPr>
          <a:lstStyle/>
          <a:p>
            <a:pPr algn="r" rtl="1"/>
            <a:r>
              <a:rPr lang="fa-IR" sz="2800" dirty="0">
                <a:cs typeface="B Lotus" pitchFamily="2" charset="-78"/>
              </a:rPr>
              <a:t>3ـ تحقّق مضمون آيه و اكمال دين و اتمام نعمت به اين بود كه خداوند در آن روز مسلمين را بر دشمنان غالب و پيروز كرد و شرّ دشمنان را از سر آنها كوتاه نمود.</a:t>
            </a:r>
            <a:endParaRPr lang="en-US" sz="2800" dirty="0">
              <a:cs typeface="B Lotus" pitchFamily="2" charset="-78"/>
            </a:endParaRPr>
          </a:p>
        </p:txBody>
      </p:sp>
      <p:sp>
        <p:nvSpPr>
          <p:cNvPr id="3" name="Rectangle 2"/>
          <p:cNvSpPr/>
          <p:nvPr/>
        </p:nvSpPr>
        <p:spPr>
          <a:xfrm>
            <a:off x="971600" y="2564904"/>
            <a:ext cx="7128792" cy="3539430"/>
          </a:xfrm>
          <a:prstGeom prst="rect">
            <a:avLst/>
          </a:prstGeom>
        </p:spPr>
        <p:txBody>
          <a:bodyPr wrap="square">
            <a:spAutoFit/>
          </a:bodyPr>
          <a:lstStyle/>
          <a:p>
            <a:pPr algn="r" rtl="1"/>
            <a:r>
              <a:rPr lang="fa-IR" sz="2800" dirty="0" smtClean="0">
                <a:cs typeface="B Lotus" pitchFamily="2" charset="-78"/>
              </a:rPr>
              <a:t>اشكال :  </a:t>
            </a:r>
            <a:r>
              <a:rPr lang="fa-IR" sz="2800" dirty="0">
                <a:cs typeface="B Lotus" pitchFamily="2" charset="-78"/>
              </a:rPr>
              <a:t>آيا اين سخن صحيح است؟! كدام دشمن مغلوب و مأيوس شد؟ مشركان عرب كه در سال هشتم هجرت، به هنگام فتح مكّه تسليم مسلمانان شدند; يهوديادن مدينه و خيبر و قبائل بنى قريظه و بنى قينقاع و بنى النّضير كه سالها قبل در جنگ خيبر و احزاب شكست را پذيرفتند و يا از محدوده حكومت اسلامى هجرت كردند، مسيحيان نيز با مسلمانان قرارداد صلح امضاء كردند; بنابراين، تمام دشمنان اسلام قبل از سال دهم هجرت تسليم شده بودند.</a:t>
            </a:r>
            <a:endParaRPr lang="en-US" sz="2800" dirty="0">
              <a:cs typeface="B Lotus" pitchFamily="2" charset="-78"/>
            </a:endParaRPr>
          </a:p>
        </p:txBody>
      </p:sp>
    </p:spTree>
    <p:extLst>
      <p:ext uri="{BB962C8B-B14F-4D97-AF65-F5344CB8AC3E}">
        <p14:creationId xmlns:p14="http://schemas.microsoft.com/office/powerpoint/2010/main" xmlns="" val="3742067260"/>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gtEl>
                                        <p:attrNameLst>
                                          <p:attrName>ppt_y</p:attrName>
                                        </p:attrNameLst>
                                      </p:cBhvr>
                                      <p:tavLst>
                                        <p:tav tm="0">
                                          <p:val>
                                            <p:strVal val="#ppt_y"/>
                                          </p:val>
                                        </p:tav>
                                        <p:tav tm="100000">
                                          <p:val>
                                            <p:strVal val="#ppt_y"/>
                                          </p:val>
                                        </p:tav>
                                      </p:tavLst>
                                    </p:anim>
                                    <p:anim calcmode="lin" valueType="num">
                                      <p:cBhvr>
                                        <p:cTn id="27"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43608" y="1251917"/>
            <a:ext cx="7128792" cy="1384995"/>
          </a:xfrm>
          <a:prstGeom prst="rect">
            <a:avLst/>
          </a:prstGeom>
        </p:spPr>
        <p:txBody>
          <a:bodyPr wrap="square">
            <a:spAutoFit/>
          </a:bodyPr>
          <a:lstStyle/>
          <a:p>
            <a:pPr algn="r" rtl="1"/>
            <a:r>
              <a:rPr lang="fa-IR" sz="2800" dirty="0">
                <a:cs typeface="B Lotus" pitchFamily="2" charset="-78"/>
              </a:rPr>
              <a:t>بله، خطر منافقين، كه خطرناك ترين دشمنان دين بودند و از پشت خنجر مى زدند، هنوز برطرف نشده بود. ولى چگونه آنها شكست خوردند و نا اميد شدند؟</a:t>
            </a:r>
          </a:p>
        </p:txBody>
      </p:sp>
      <p:sp>
        <p:nvSpPr>
          <p:cNvPr id="4" name="Rectangle 3"/>
          <p:cNvSpPr/>
          <p:nvPr/>
        </p:nvSpPr>
        <p:spPr>
          <a:xfrm>
            <a:off x="1043608" y="2708920"/>
            <a:ext cx="7128792" cy="2862322"/>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r" rtl="1"/>
            <a:r>
              <a:rPr lang="fa-IR" sz="3600" dirty="0">
                <a:cs typeface="B Lotus" pitchFamily="2" charset="-78"/>
              </a:rPr>
              <a:t>آرى، واقعه غدير خم و مسأله ولايت و جانشينى امير المؤمنين </a:t>
            </a:r>
            <a:r>
              <a:rPr lang="fa-IR" sz="3600" dirty="0" smtClean="0">
                <a:cs typeface="B Lotus" pitchFamily="2" charset="-78"/>
              </a:rPr>
              <a:t>(</a:t>
            </a:r>
            <a:r>
              <a:rPr lang="fa-IR" sz="3600" dirty="0">
                <a:cs typeface="B Lotus" pitchFamily="2" charset="-78"/>
              </a:rPr>
              <a:t>عليه السلام</a:t>
            </a:r>
            <a:r>
              <a:rPr lang="fa-IR" sz="3600" dirty="0" smtClean="0">
                <a:cs typeface="B Lotus" pitchFamily="2" charset="-78"/>
              </a:rPr>
              <a:t>)  </a:t>
            </a:r>
            <a:r>
              <a:rPr lang="fa-IR" sz="3600" dirty="0">
                <a:cs typeface="B Lotus" pitchFamily="2" charset="-78"/>
              </a:rPr>
              <a:t>بهترين تفسير، بلكه تنها تفسير صحيح اين آيه شريفه است; </a:t>
            </a:r>
            <a:endParaRPr lang="fa-IR" sz="3600" dirty="0" smtClean="0">
              <a:cs typeface="B Lotus" pitchFamily="2" charset="-78"/>
            </a:endParaRPr>
          </a:p>
          <a:p>
            <a:pPr algn="r" rtl="1"/>
            <a:r>
              <a:rPr lang="fa-IR" sz="3600" dirty="0" smtClean="0">
                <a:cs typeface="B Lotus" pitchFamily="2" charset="-78"/>
              </a:rPr>
              <a:t>زيرا </a:t>
            </a:r>
            <a:r>
              <a:rPr lang="fa-IR" sz="3600" dirty="0">
                <a:cs typeface="B Lotus" pitchFamily="2" charset="-78"/>
              </a:rPr>
              <a:t>با اين رخداد، يأس بر منافقان سايه افكند و اميدهاى آنها نا اميد گشت.</a:t>
            </a:r>
            <a:endParaRPr lang="en-US" sz="3600" dirty="0">
              <a:cs typeface="B Lotus" pitchFamily="2" charset="-78"/>
            </a:endParaRPr>
          </a:p>
        </p:txBody>
      </p:sp>
    </p:spTree>
    <p:extLst>
      <p:ext uri="{BB962C8B-B14F-4D97-AF65-F5344CB8AC3E}">
        <p14:creationId xmlns:p14="http://schemas.microsoft.com/office/powerpoint/2010/main" xmlns="" val="1787225773"/>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43070" y="836712"/>
            <a:ext cx="3297698" cy="523220"/>
          </a:xfrm>
          <a:prstGeom prst="rect">
            <a:avLst/>
          </a:prstGeom>
        </p:spPr>
        <p:txBody>
          <a:bodyPr wrap="none">
            <a:spAutoFit/>
          </a:bodyPr>
          <a:lstStyle/>
          <a:p>
            <a:pPr algn="r" rtl="1"/>
            <a:r>
              <a:rPr lang="fa-IR" sz="2800" b="1" dirty="0">
                <a:cs typeface="B Lotus" pitchFamily="2" charset="-78"/>
              </a:rPr>
              <a:t>اعترافى جالب از فخر رازى</a:t>
            </a:r>
            <a:endParaRPr lang="en-US" sz="2800" dirty="0">
              <a:cs typeface="B Lotus" pitchFamily="2" charset="-78"/>
            </a:endParaRPr>
          </a:p>
        </p:txBody>
      </p:sp>
      <p:sp>
        <p:nvSpPr>
          <p:cNvPr id="4" name="Rectangle 3"/>
          <p:cNvSpPr/>
          <p:nvPr/>
        </p:nvSpPr>
        <p:spPr>
          <a:xfrm>
            <a:off x="683568" y="1484784"/>
            <a:ext cx="7704856" cy="523220"/>
          </a:xfrm>
          <a:prstGeom prst="rect">
            <a:avLst/>
          </a:prstGeom>
        </p:spPr>
        <p:txBody>
          <a:bodyPr wrap="square">
            <a:spAutoFit/>
          </a:bodyPr>
          <a:lstStyle/>
          <a:p>
            <a:pPr algn="r" rtl="1"/>
            <a:r>
              <a:rPr lang="fa-IR" sz="2800" dirty="0">
                <a:cs typeface="B Lotus" pitchFamily="2" charset="-78"/>
              </a:rPr>
              <a:t>فخر رازى، مفسّر معروف و زبر دست اهل سنّت، مى گويد: </a:t>
            </a:r>
            <a:endParaRPr lang="en-US" sz="2800" dirty="0">
              <a:cs typeface="B Lotus" pitchFamily="2" charset="-78"/>
            </a:endParaRPr>
          </a:p>
        </p:txBody>
      </p:sp>
      <p:sp>
        <p:nvSpPr>
          <p:cNvPr id="5" name="Rectangle 4"/>
          <p:cNvSpPr/>
          <p:nvPr/>
        </p:nvSpPr>
        <p:spPr>
          <a:xfrm>
            <a:off x="683568" y="2147740"/>
            <a:ext cx="7704856" cy="1384995"/>
          </a:xfrm>
          <a:prstGeom prst="rect">
            <a:avLst/>
          </a:prstGeom>
        </p:spPr>
        <p:txBody>
          <a:bodyPr wrap="square">
            <a:spAutoFit/>
          </a:bodyPr>
          <a:lstStyle/>
          <a:p>
            <a:pPr algn="r" rtl="1"/>
            <a:r>
              <a:rPr lang="fa-IR" sz="2800" dirty="0">
                <a:cs typeface="B Lotus" pitchFamily="2" charset="-78"/>
              </a:rPr>
              <a:t>قال اصحاب الآثار انّه لمّا نزلت هذه الاية على النّبى (صلى الله عليه وآله) لم يعمر بعد نزولها الاّ احداً و ثمانين يوماً او اثنين و ثمانين يوماً و لم يحصل فى الشّريعة بعدها زيادة ولا نسخ ولا تبديل البتّة </a:t>
            </a:r>
            <a:endParaRPr lang="en-US" sz="2800" dirty="0">
              <a:cs typeface="B Lotus" pitchFamily="2" charset="-78"/>
            </a:endParaRPr>
          </a:p>
        </p:txBody>
      </p:sp>
      <p:sp>
        <p:nvSpPr>
          <p:cNvPr id="6" name="Rectangle 5"/>
          <p:cNvSpPr/>
          <p:nvPr/>
        </p:nvSpPr>
        <p:spPr>
          <a:xfrm>
            <a:off x="705999" y="3495779"/>
            <a:ext cx="7704856" cy="2246769"/>
          </a:xfrm>
          <a:prstGeom prst="rect">
            <a:avLst/>
          </a:prstGeom>
        </p:spPr>
        <p:txBody>
          <a:bodyPr wrap="square">
            <a:spAutoFit/>
          </a:bodyPr>
          <a:lstStyle/>
          <a:p>
            <a:pPr algn="r" rtl="1"/>
            <a:r>
              <a:rPr lang="fa-IR" sz="2800" dirty="0" smtClean="0">
                <a:cs typeface="B Lotus" pitchFamily="2" charset="-78"/>
              </a:rPr>
              <a:t>مورّخان و محدّثان اتّفاق نظر دارند كه پيامبر اسلام (صلى الله عليه وآله) پس از نزول اين آيه شريفه بيش از 81 يا 82 روز عمر نكرد (حتّى سه ماه هم طول نكشيد) و در اين مدّت (كمتر از سه ماه) چيزى بر احكام اسلام افزوده نشد و چيزى از احكام نيز نسخ (و كاسته) نشدو قانونگذارى پايان يافت.</a:t>
            </a:r>
            <a:endParaRPr lang="en-US" sz="2800" dirty="0">
              <a:cs typeface="B Lotus" pitchFamily="2" charset="-78"/>
            </a:endParaRPr>
          </a:p>
        </p:txBody>
      </p:sp>
      <p:sp>
        <p:nvSpPr>
          <p:cNvPr id="7" name="Rectangle 6"/>
          <p:cNvSpPr/>
          <p:nvPr/>
        </p:nvSpPr>
        <p:spPr>
          <a:xfrm>
            <a:off x="1391860" y="5742548"/>
            <a:ext cx="2755883" cy="369332"/>
          </a:xfrm>
          <a:prstGeom prst="rect">
            <a:avLst/>
          </a:prstGeom>
        </p:spPr>
        <p:txBody>
          <a:bodyPr wrap="none">
            <a:spAutoFit/>
          </a:bodyPr>
          <a:lstStyle/>
          <a:p>
            <a:r>
              <a:rPr lang="fa-IR" b="1" dirty="0">
                <a:cs typeface="B Lotus" pitchFamily="2" charset="-78"/>
              </a:rPr>
              <a:t>التّفسير الكبير، جلد 11، صفحه 139</a:t>
            </a:r>
            <a:endParaRPr lang="en-US" dirty="0">
              <a:cs typeface="B Lotus" pitchFamily="2" charset="-78"/>
            </a:endParaRPr>
          </a:p>
        </p:txBody>
      </p:sp>
    </p:spTree>
    <p:extLst>
      <p:ext uri="{BB962C8B-B14F-4D97-AF65-F5344CB8AC3E}">
        <p14:creationId xmlns:p14="http://schemas.microsoft.com/office/powerpoint/2010/main" xmlns="" val="596765043"/>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ppt_w</p:attrName>
                                        </p:attrNameLst>
                                      </p:cBhvr>
                                      <p:tavLst>
                                        <p:tav tm="0" fmla="#ppt_w*sin(2.5*pi*$)">
                                          <p:val>
                                            <p:fltVal val="0"/>
                                          </p:val>
                                        </p:tav>
                                        <p:tav tm="100000">
                                          <p:val>
                                            <p:fltVal val="1"/>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500" autoRev="1" fill="hold">
                                          <p:stCondLst>
                                            <p:cond delay="0"/>
                                          </p:stCondLst>
                                        </p:cTn>
                                        <p:tgtEl>
                                          <p:spTgt spid="6"/>
                                        </p:tgtEl>
                                        <p:attrNameLst>
                                          <p:attrName>ppt_w</p:attrName>
                                        </p:attrNameLst>
                                      </p:cBhvr>
                                    </p:anim>
                                    <p:anim by="(#ppt_w*0.50)" calcmode="lin" valueType="num">
                                      <p:cBhvr>
                                        <p:cTn id="30" dur="500" decel="50000" autoRev="1" fill="hold">
                                          <p:stCondLst>
                                            <p:cond delay="0"/>
                                          </p:stCondLst>
                                        </p:cTn>
                                        <p:tgtEl>
                                          <p:spTgt spid="6"/>
                                        </p:tgtEl>
                                        <p:attrNameLst>
                                          <p:attrName>ppt_x</p:attrName>
                                        </p:attrNameLst>
                                      </p:cBhvr>
                                    </p:anim>
                                    <p:anim from="(-#ppt_h/2)" to="(#ppt_y)" calcmode="lin" valueType="num">
                                      <p:cBhvr>
                                        <p:cTn id="31" dur="1000" fill="hold">
                                          <p:stCondLst>
                                            <p:cond delay="0"/>
                                          </p:stCondLst>
                                        </p:cTn>
                                        <p:tgtEl>
                                          <p:spTgt spid="6"/>
                                        </p:tgtEl>
                                        <p:attrNameLst>
                                          <p:attrName>ppt_y</p:attrName>
                                        </p:attrNameLst>
                                      </p:cBhvr>
                                    </p:anim>
                                    <p:animRot by="21600000">
                                      <p:cBhvr>
                                        <p:cTn id="32"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45024"/>
            <a:ext cx="9031155" cy="1143000"/>
          </a:xfrm>
        </p:spPr>
        <p:txBody>
          <a:bodyPr>
            <a:noAutofit/>
          </a:bodyPr>
          <a:lstStyle/>
          <a:p>
            <a:pPr algn="r"/>
            <a:r>
              <a:rPr lang="fa-IR" sz="2800" dirty="0" smtClean="0">
                <a:cs typeface="B Lotus" pitchFamily="2" charset="-78"/>
              </a:rPr>
              <a:t>پيامبر اسلام(صلى الله عليه وآله) در قرآن مجيد با جملات مختلفى مورد خطاب قرار گرفته است; از جمله:</a:t>
            </a:r>
            <a:br>
              <a:rPr lang="fa-IR" sz="2800" dirty="0" smtClean="0">
                <a:cs typeface="B Lotus" pitchFamily="2" charset="-78"/>
              </a:rPr>
            </a:br>
            <a:r>
              <a:rPr lang="fa-IR" sz="2800" dirty="0" smtClean="0">
                <a:cs typeface="B Lotus" pitchFamily="2" charset="-78"/>
              </a:rPr>
              <a:t>«يـا أيُّهَا المُزَّمِّلْ; اى جامه به خود پيچيده!»</a:t>
            </a:r>
            <a:br>
              <a:rPr lang="fa-IR" sz="2800" dirty="0" smtClean="0">
                <a:cs typeface="B Lotus" pitchFamily="2" charset="-78"/>
              </a:rPr>
            </a:br>
            <a:r>
              <a:rPr lang="fa-IR" sz="2800" dirty="0" smtClean="0">
                <a:cs typeface="B Lotus" pitchFamily="2" charset="-78"/>
              </a:rPr>
              <a:t>«يا أَيُّهَا المُدَّثِّرْ; اى جامه خواب به خود پيچيده (و در بستر آرميده)!»</a:t>
            </a:r>
            <a:br>
              <a:rPr lang="fa-IR" sz="2800" dirty="0" smtClean="0">
                <a:cs typeface="B Lotus" pitchFamily="2" charset="-78"/>
              </a:rPr>
            </a:br>
            <a:r>
              <a:rPr lang="fa-IR" sz="2800" dirty="0" smtClean="0">
                <a:cs typeface="B Lotus" pitchFamily="2" charset="-78"/>
              </a:rPr>
              <a:t>«يـا أَيُّهَا النَّبِيُّ ; اى پيامبر!»</a:t>
            </a:r>
            <a:br>
              <a:rPr lang="fa-IR" sz="2800" dirty="0" smtClean="0">
                <a:cs typeface="B Lotus" pitchFamily="2" charset="-78"/>
              </a:rPr>
            </a:br>
            <a:r>
              <a:rPr lang="fa-IR" sz="2800" dirty="0" smtClean="0">
                <a:cs typeface="B Lotus" pitchFamily="2" charset="-78"/>
              </a:rPr>
              <a:t>«يـا أَيُّهَا الرَّسُولُ ; اى پيامبر!»</a:t>
            </a:r>
          </a:p>
        </p:txBody>
      </p:sp>
      <p:sp>
        <p:nvSpPr>
          <p:cNvPr id="3" name="Title 1"/>
          <p:cNvSpPr txBox="1">
            <a:spLocks/>
          </p:cNvSpPr>
          <p:nvPr/>
        </p:nvSpPr>
        <p:spPr>
          <a:xfrm>
            <a:off x="609600" y="427038"/>
            <a:ext cx="8229600" cy="1143000"/>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b="1" dirty="0" smtClean="0">
                <a:cs typeface="B Titr" pitchFamily="2" charset="-78"/>
              </a:rPr>
              <a:t>شرح و تفسير</a:t>
            </a:r>
            <a:endParaRPr lang="en-US" dirty="0">
              <a:cs typeface="B Titr" pitchFamily="2" charset="-78"/>
            </a:endParaRPr>
          </a:p>
        </p:txBody>
      </p:sp>
      <p:sp>
        <p:nvSpPr>
          <p:cNvPr id="4" name="Title 1"/>
          <p:cNvSpPr txBox="1">
            <a:spLocks/>
          </p:cNvSpPr>
          <p:nvPr/>
        </p:nvSpPr>
        <p:spPr>
          <a:xfrm>
            <a:off x="776199" y="158078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3600" dirty="0" smtClean="0">
                <a:cs typeface="B Lotus" pitchFamily="2" charset="-78"/>
              </a:rPr>
              <a:t>1 - «يا اَيُّهَا الرَّسُول; اى رسول گرامى!»</a:t>
            </a:r>
            <a:endParaRPr lang="en-US" sz="3600" dirty="0">
              <a:cs typeface="B Lotus" pitchFamily="2" charset="-78"/>
            </a:endParaRPr>
          </a:p>
        </p:txBody>
      </p:sp>
    </p:spTree>
    <p:extLst>
      <p:ext uri="{BB962C8B-B14F-4D97-AF65-F5344CB8AC3E}">
        <p14:creationId xmlns:p14="http://schemas.microsoft.com/office/powerpoint/2010/main" xmlns="" val="1787864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
                                        </p:tgtEl>
                                        <p:attrNameLst>
                                          <p:attrName>ppt_y</p:attrName>
                                        </p:attrNameLst>
                                      </p:cBhvr>
                                      <p:tavLst>
                                        <p:tav tm="0">
                                          <p:val>
                                            <p:strVal val="#ppt_y"/>
                                          </p:val>
                                        </p:tav>
                                        <p:tav tm="100000">
                                          <p:val>
                                            <p:strVal val="#ppt_y"/>
                                          </p:val>
                                        </p:tav>
                                      </p:tavLst>
                                    </p:anim>
                                    <p:anim calcmode="lin" valueType="num">
                                      <p:cBhvr>
                                        <p:cTn id="21"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5695" y="1124744"/>
            <a:ext cx="7704856" cy="3970318"/>
          </a:xfrm>
          <a:prstGeom prst="rect">
            <a:avLst/>
          </a:prstGeom>
        </p:spPr>
        <p:txBody>
          <a:bodyPr wrap="square">
            <a:spAutoFit/>
          </a:bodyPr>
          <a:lstStyle/>
          <a:p>
            <a:pPr algn="r" rtl="1"/>
            <a:r>
              <a:rPr lang="fa-IR" sz="2800" dirty="0">
                <a:cs typeface="B Lotus" pitchFamily="2" charset="-78"/>
              </a:rPr>
              <a:t>اهل سنّت معتقدند كه پيامبر اسلام(صلى الله عليه وآله) در روز دوازدهم ربيع الاوّل به دنيا آمده است و اتّفاقاً در روز دوازدهم ربيع الاوّل نيز رحلت فرمودند</a:t>
            </a:r>
            <a:r>
              <a:rPr lang="fa-IR" sz="2800" dirty="0" smtClean="0">
                <a:cs typeface="B Lotus" pitchFamily="2" charset="-78"/>
              </a:rPr>
              <a:t>.</a:t>
            </a:r>
            <a:endParaRPr lang="en-US" sz="2800" dirty="0" smtClean="0">
              <a:cs typeface="B Lotus" pitchFamily="2" charset="-78"/>
            </a:endParaRPr>
          </a:p>
          <a:p>
            <a:pPr algn="r" rtl="1"/>
            <a:r>
              <a:rPr lang="fa-IR" sz="2800" dirty="0" smtClean="0">
                <a:cs typeface="B Lotus" pitchFamily="2" charset="-78"/>
              </a:rPr>
              <a:t> </a:t>
            </a:r>
            <a:r>
              <a:rPr lang="fa-IR" sz="2800" dirty="0">
                <a:cs typeface="B Lotus" pitchFamily="2" charset="-78"/>
              </a:rPr>
              <a:t>بنابراين بايد هشتاد و يك روز، يا هشتاد و دو روز از دوازدهم ربيع الاوّل به عقب برگرديم. </a:t>
            </a:r>
            <a:endParaRPr lang="en-US" sz="2800" dirty="0" smtClean="0">
              <a:cs typeface="B Lotus" pitchFamily="2" charset="-78"/>
            </a:endParaRPr>
          </a:p>
          <a:p>
            <a:pPr algn="r" rtl="1"/>
            <a:r>
              <a:rPr lang="fa-IR" sz="2800" dirty="0" smtClean="0">
                <a:cs typeface="B Lotus" pitchFamily="2" charset="-78"/>
              </a:rPr>
              <a:t>و </a:t>
            </a:r>
            <a:r>
              <a:rPr lang="fa-IR" sz="2800" dirty="0">
                <a:cs typeface="B Lotus" pitchFamily="2" charset="-78"/>
              </a:rPr>
              <a:t>با توجّه به اين كه سه ماه پشت سر هم سى روز نمى شود، همان گونه كه بيست و نه روز هم نمى شود، بايد دو ماه را سى روز و يك ماه را بيست و نه روز، يا دو ماه را بيست و نه روز و يك ماه را سى روز در نظر بگيريم</a:t>
            </a:r>
            <a:r>
              <a:rPr lang="fa-IR" sz="2800" dirty="0" smtClean="0">
                <a:cs typeface="B Lotus" pitchFamily="2" charset="-78"/>
              </a:rPr>
              <a:t>.</a:t>
            </a:r>
            <a:endParaRPr lang="fa-IR" sz="2800" dirty="0">
              <a:cs typeface="B Lotus" pitchFamily="2" charset="-78"/>
            </a:endParaRPr>
          </a:p>
        </p:txBody>
      </p:sp>
    </p:spTree>
    <p:extLst>
      <p:ext uri="{BB962C8B-B14F-4D97-AF65-F5344CB8AC3E}">
        <p14:creationId xmlns:p14="http://schemas.microsoft.com/office/powerpoint/2010/main" xmlns="" val="3862595740"/>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631" y="2564904"/>
            <a:ext cx="1652458" cy="819435"/>
          </a:xfrm>
        </p:spPr>
        <p:txBody>
          <a:bodyPr>
            <a:normAutofit/>
          </a:bodyPr>
          <a:lstStyle/>
          <a:p>
            <a:r>
              <a:rPr lang="fa-IR" sz="2800" dirty="0" smtClean="0">
                <a:cs typeface="B Lotus" pitchFamily="2" charset="-78"/>
              </a:rPr>
              <a:t>ربيع الاول</a:t>
            </a:r>
            <a:endParaRPr lang="en-US" sz="2800" dirty="0">
              <a:cs typeface="B Lotus" pitchFamily="2" charset="-78"/>
            </a:endParaRPr>
          </a:p>
        </p:txBody>
      </p:sp>
      <p:sp>
        <p:nvSpPr>
          <p:cNvPr id="3" name="Rectangle 2"/>
          <p:cNvSpPr/>
          <p:nvPr/>
        </p:nvSpPr>
        <p:spPr>
          <a:xfrm>
            <a:off x="2287411" y="2708920"/>
            <a:ext cx="673582" cy="523220"/>
          </a:xfrm>
          <a:prstGeom prst="rect">
            <a:avLst/>
          </a:prstGeom>
        </p:spPr>
        <p:txBody>
          <a:bodyPr wrap="none">
            <a:spAutoFit/>
          </a:bodyPr>
          <a:lstStyle/>
          <a:p>
            <a:r>
              <a:rPr lang="fa-IR" sz="2800" dirty="0" smtClean="0">
                <a:cs typeface="B Lotus" pitchFamily="2" charset="-78"/>
              </a:rPr>
              <a:t>صفر</a:t>
            </a:r>
            <a:endParaRPr lang="en-US" sz="2800" dirty="0">
              <a:cs typeface="B Lotus" pitchFamily="2" charset="-78"/>
            </a:endParaRPr>
          </a:p>
        </p:txBody>
      </p:sp>
      <p:sp>
        <p:nvSpPr>
          <p:cNvPr id="4" name="Rectangle 3"/>
          <p:cNvSpPr/>
          <p:nvPr/>
        </p:nvSpPr>
        <p:spPr>
          <a:xfrm>
            <a:off x="3396933" y="2708920"/>
            <a:ext cx="771365" cy="523220"/>
          </a:xfrm>
          <a:prstGeom prst="rect">
            <a:avLst/>
          </a:prstGeom>
        </p:spPr>
        <p:txBody>
          <a:bodyPr wrap="none">
            <a:spAutoFit/>
          </a:bodyPr>
          <a:lstStyle/>
          <a:p>
            <a:r>
              <a:rPr lang="fa-IR" sz="2800" dirty="0" smtClean="0">
                <a:cs typeface="B Lotus" pitchFamily="2" charset="-78"/>
              </a:rPr>
              <a:t>محرم</a:t>
            </a:r>
            <a:endParaRPr lang="en-US" sz="2800" dirty="0">
              <a:cs typeface="B Lotus" pitchFamily="2" charset="-78"/>
            </a:endParaRPr>
          </a:p>
        </p:txBody>
      </p:sp>
      <p:sp>
        <p:nvSpPr>
          <p:cNvPr id="5" name="Rectangle 4"/>
          <p:cNvSpPr/>
          <p:nvPr/>
        </p:nvSpPr>
        <p:spPr>
          <a:xfrm>
            <a:off x="7019171" y="2744645"/>
            <a:ext cx="1293944" cy="523220"/>
          </a:xfrm>
          <a:prstGeom prst="rect">
            <a:avLst/>
          </a:prstGeom>
        </p:spPr>
        <p:txBody>
          <a:bodyPr wrap="none">
            <a:spAutoFit/>
          </a:bodyPr>
          <a:lstStyle/>
          <a:p>
            <a:r>
              <a:rPr lang="fa-IR" sz="2800" dirty="0" smtClean="0">
                <a:cs typeface="B Lotus" pitchFamily="2" charset="-78"/>
              </a:rPr>
              <a:t>ذي الحجه</a:t>
            </a:r>
            <a:endParaRPr lang="en-US" sz="2800" dirty="0">
              <a:cs typeface="B Lotus" pitchFamily="2" charset="-78"/>
            </a:endParaRPr>
          </a:p>
        </p:txBody>
      </p:sp>
      <p:sp>
        <p:nvSpPr>
          <p:cNvPr id="6" name="Rectangle 5"/>
          <p:cNvSpPr/>
          <p:nvPr/>
        </p:nvSpPr>
        <p:spPr>
          <a:xfrm>
            <a:off x="1331639" y="3573016"/>
            <a:ext cx="492443" cy="523220"/>
          </a:xfrm>
          <a:prstGeom prst="rect">
            <a:avLst/>
          </a:prstGeom>
        </p:spPr>
        <p:txBody>
          <a:bodyPr wrap="none">
            <a:spAutoFit/>
          </a:bodyPr>
          <a:lstStyle/>
          <a:p>
            <a:r>
              <a:rPr lang="fa-IR" sz="2800" dirty="0" smtClean="0">
                <a:cs typeface="B Lotus" pitchFamily="2" charset="-78"/>
              </a:rPr>
              <a:t>12</a:t>
            </a:r>
            <a:endParaRPr lang="en-US" sz="2800" dirty="0">
              <a:cs typeface="B Lotus" pitchFamily="2" charset="-78"/>
            </a:endParaRPr>
          </a:p>
        </p:txBody>
      </p:sp>
      <p:sp>
        <p:nvSpPr>
          <p:cNvPr id="7" name="Rectangle 6"/>
          <p:cNvSpPr/>
          <p:nvPr/>
        </p:nvSpPr>
        <p:spPr>
          <a:xfrm>
            <a:off x="2368280" y="3573016"/>
            <a:ext cx="492443" cy="523220"/>
          </a:xfrm>
          <a:prstGeom prst="rect">
            <a:avLst/>
          </a:prstGeom>
        </p:spPr>
        <p:txBody>
          <a:bodyPr wrap="none">
            <a:spAutoFit/>
          </a:bodyPr>
          <a:lstStyle/>
          <a:p>
            <a:r>
              <a:rPr lang="fa-IR" sz="2800" dirty="0" smtClean="0">
                <a:cs typeface="B Lotus" pitchFamily="2" charset="-78"/>
              </a:rPr>
              <a:t>30</a:t>
            </a:r>
            <a:endParaRPr lang="en-US" sz="2800" dirty="0">
              <a:cs typeface="B Lotus" pitchFamily="2" charset="-78"/>
            </a:endParaRPr>
          </a:p>
        </p:txBody>
      </p:sp>
      <p:sp>
        <p:nvSpPr>
          <p:cNvPr id="8" name="Rectangle 7"/>
          <p:cNvSpPr/>
          <p:nvPr/>
        </p:nvSpPr>
        <p:spPr>
          <a:xfrm>
            <a:off x="3396933" y="3573016"/>
            <a:ext cx="562975" cy="523220"/>
          </a:xfrm>
          <a:prstGeom prst="rect">
            <a:avLst/>
          </a:prstGeom>
        </p:spPr>
        <p:txBody>
          <a:bodyPr wrap="none">
            <a:spAutoFit/>
          </a:bodyPr>
          <a:lstStyle/>
          <a:p>
            <a:r>
              <a:rPr lang="fa-IR" sz="2800" dirty="0" smtClean="0"/>
              <a:t>30</a:t>
            </a:r>
            <a:endParaRPr lang="en-US" sz="2800" dirty="0"/>
          </a:p>
        </p:txBody>
      </p:sp>
      <p:sp>
        <p:nvSpPr>
          <p:cNvPr id="9" name="Rectangle 8"/>
          <p:cNvSpPr/>
          <p:nvPr/>
        </p:nvSpPr>
        <p:spPr>
          <a:xfrm>
            <a:off x="4193459" y="3573016"/>
            <a:ext cx="2340705" cy="523220"/>
          </a:xfrm>
          <a:prstGeom prst="rect">
            <a:avLst/>
          </a:prstGeom>
        </p:spPr>
        <p:txBody>
          <a:bodyPr wrap="none">
            <a:spAutoFit/>
          </a:bodyPr>
          <a:lstStyle/>
          <a:p>
            <a:r>
              <a:rPr lang="fa-IR" sz="2800" dirty="0" smtClean="0">
                <a:cs typeface="B Lotus" pitchFamily="2" charset="-78"/>
              </a:rPr>
              <a:t>72=30 + 30 + 12 </a:t>
            </a:r>
            <a:endParaRPr lang="en-US" sz="2800" dirty="0">
              <a:cs typeface="B Lotus" pitchFamily="2" charset="-78"/>
            </a:endParaRPr>
          </a:p>
        </p:txBody>
      </p:sp>
      <p:sp>
        <p:nvSpPr>
          <p:cNvPr id="10" name="Rectangle 9"/>
          <p:cNvSpPr/>
          <p:nvPr/>
        </p:nvSpPr>
        <p:spPr>
          <a:xfrm>
            <a:off x="4561347" y="4137319"/>
            <a:ext cx="1604927" cy="523220"/>
          </a:xfrm>
          <a:prstGeom prst="rect">
            <a:avLst/>
          </a:prstGeom>
        </p:spPr>
        <p:txBody>
          <a:bodyPr wrap="none">
            <a:spAutoFit/>
          </a:bodyPr>
          <a:lstStyle/>
          <a:p>
            <a:r>
              <a:rPr lang="fa-IR" sz="2800" dirty="0" smtClean="0">
                <a:cs typeface="B Lotus" pitchFamily="2" charset="-78"/>
              </a:rPr>
              <a:t>10=72 - 82</a:t>
            </a:r>
            <a:endParaRPr lang="en-US" sz="2800" dirty="0">
              <a:cs typeface="B Lotus" pitchFamily="2" charset="-78"/>
            </a:endParaRPr>
          </a:p>
        </p:txBody>
      </p:sp>
      <p:sp>
        <p:nvSpPr>
          <p:cNvPr id="11" name="Rectangle 10"/>
          <p:cNvSpPr/>
          <p:nvPr/>
        </p:nvSpPr>
        <p:spPr>
          <a:xfrm>
            <a:off x="6683342" y="3573016"/>
            <a:ext cx="1965603" cy="523220"/>
          </a:xfrm>
          <a:prstGeom prst="rect">
            <a:avLst/>
          </a:prstGeom>
        </p:spPr>
        <p:txBody>
          <a:bodyPr wrap="none">
            <a:spAutoFit/>
          </a:bodyPr>
          <a:lstStyle/>
          <a:p>
            <a:r>
              <a:rPr lang="fa-IR" sz="2800" dirty="0" smtClean="0">
                <a:cs typeface="B Lotus" pitchFamily="2" charset="-78"/>
              </a:rPr>
              <a:t>  19= 10 – 29 </a:t>
            </a:r>
            <a:endParaRPr lang="en-US" sz="2800" dirty="0">
              <a:cs typeface="B Lotus" pitchFamily="2" charset="-78"/>
            </a:endParaRPr>
          </a:p>
        </p:txBody>
      </p:sp>
    </p:spTree>
    <p:extLst>
      <p:ext uri="{BB962C8B-B14F-4D97-AF65-F5344CB8AC3E}">
        <p14:creationId xmlns:p14="http://schemas.microsoft.com/office/powerpoint/2010/main" xmlns="" val="493416977"/>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80">
                                          <p:stCondLst>
                                            <p:cond delay="0"/>
                                          </p:stCondLst>
                                        </p:cTn>
                                        <p:tgtEl>
                                          <p:spTgt spid="3"/>
                                        </p:tgtEl>
                                      </p:cBhvr>
                                    </p:animEffect>
                                    <p:anim calcmode="lin" valueType="num">
                                      <p:cBhvr>
                                        <p:cTn id="2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gtEl>
                                      </p:cBhvr>
                                      <p:to x="100000" y="60000"/>
                                    </p:animScale>
                                    <p:animScale>
                                      <p:cBhvr>
                                        <p:cTn id="32" dur="166" decel="50000">
                                          <p:stCondLst>
                                            <p:cond delay="676"/>
                                          </p:stCondLst>
                                        </p:cTn>
                                        <p:tgtEl>
                                          <p:spTgt spid="3"/>
                                        </p:tgtEl>
                                      </p:cBhvr>
                                      <p:to x="100000" y="100000"/>
                                    </p:animScale>
                                    <p:animScale>
                                      <p:cBhvr>
                                        <p:cTn id="33" dur="26">
                                          <p:stCondLst>
                                            <p:cond delay="1312"/>
                                          </p:stCondLst>
                                        </p:cTn>
                                        <p:tgtEl>
                                          <p:spTgt spid="3"/>
                                        </p:tgtEl>
                                      </p:cBhvr>
                                      <p:to x="100000" y="80000"/>
                                    </p:animScale>
                                    <p:animScale>
                                      <p:cBhvr>
                                        <p:cTn id="34" dur="166" decel="50000">
                                          <p:stCondLst>
                                            <p:cond delay="1338"/>
                                          </p:stCondLst>
                                        </p:cTn>
                                        <p:tgtEl>
                                          <p:spTgt spid="3"/>
                                        </p:tgtEl>
                                      </p:cBhvr>
                                      <p:to x="100000" y="100000"/>
                                    </p:animScale>
                                    <p:animScale>
                                      <p:cBhvr>
                                        <p:cTn id="35" dur="26">
                                          <p:stCondLst>
                                            <p:cond delay="1642"/>
                                          </p:stCondLst>
                                        </p:cTn>
                                        <p:tgtEl>
                                          <p:spTgt spid="3"/>
                                        </p:tgtEl>
                                      </p:cBhvr>
                                      <p:to x="100000" y="90000"/>
                                    </p:animScale>
                                    <p:animScale>
                                      <p:cBhvr>
                                        <p:cTn id="36" dur="166" decel="50000">
                                          <p:stCondLst>
                                            <p:cond delay="1668"/>
                                          </p:stCondLst>
                                        </p:cTn>
                                        <p:tgtEl>
                                          <p:spTgt spid="3"/>
                                        </p:tgtEl>
                                      </p:cBhvr>
                                      <p:to x="100000" y="100000"/>
                                    </p:animScale>
                                    <p:animScale>
                                      <p:cBhvr>
                                        <p:cTn id="37" dur="26">
                                          <p:stCondLst>
                                            <p:cond delay="1808"/>
                                          </p:stCondLst>
                                        </p:cTn>
                                        <p:tgtEl>
                                          <p:spTgt spid="3"/>
                                        </p:tgtEl>
                                      </p:cBhvr>
                                      <p:to x="100000" y="95000"/>
                                    </p:animScale>
                                    <p:animScale>
                                      <p:cBhvr>
                                        <p:cTn id="38" dur="166" decel="50000">
                                          <p:stCondLst>
                                            <p:cond delay="1834"/>
                                          </p:stCondLst>
                                        </p:cTn>
                                        <p:tgtEl>
                                          <p:spTgt spid="3"/>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580">
                                          <p:stCondLst>
                                            <p:cond delay="0"/>
                                          </p:stCondLst>
                                        </p:cTn>
                                        <p:tgtEl>
                                          <p:spTgt spid="4"/>
                                        </p:tgtEl>
                                      </p:cBhvr>
                                    </p:animEffect>
                                    <p:anim calcmode="lin" valueType="num">
                                      <p:cBhvr>
                                        <p:cTn id="4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gtEl>
                                      </p:cBhvr>
                                      <p:to x="100000" y="60000"/>
                                    </p:animScale>
                                    <p:animScale>
                                      <p:cBhvr>
                                        <p:cTn id="50" dur="166" decel="50000">
                                          <p:stCondLst>
                                            <p:cond delay="676"/>
                                          </p:stCondLst>
                                        </p:cTn>
                                        <p:tgtEl>
                                          <p:spTgt spid="4"/>
                                        </p:tgtEl>
                                      </p:cBhvr>
                                      <p:to x="100000" y="100000"/>
                                    </p:animScale>
                                    <p:animScale>
                                      <p:cBhvr>
                                        <p:cTn id="51" dur="26">
                                          <p:stCondLst>
                                            <p:cond delay="1312"/>
                                          </p:stCondLst>
                                        </p:cTn>
                                        <p:tgtEl>
                                          <p:spTgt spid="4"/>
                                        </p:tgtEl>
                                      </p:cBhvr>
                                      <p:to x="100000" y="80000"/>
                                    </p:animScale>
                                    <p:animScale>
                                      <p:cBhvr>
                                        <p:cTn id="52" dur="166" decel="50000">
                                          <p:stCondLst>
                                            <p:cond delay="1338"/>
                                          </p:stCondLst>
                                        </p:cTn>
                                        <p:tgtEl>
                                          <p:spTgt spid="4"/>
                                        </p:tgtEl>
                                      </p:cBhvr>
                                      <p:to x="100000" y="100000"/>
                                    </p:animScale>
                                    <p:animScale>
                                      <p:cBhvr>
                                        <p:cTn id="53" dur="26">
                                          <p:stCondLst>
                                            <p:cond delay="1642"/>
                                          </p:stCondLst>
                                        </p:cTn>
                                        <p:tgtEl>
                                          <p:spTgt spid="4"/>
                                        </p:tgtEl>
                                      </p:cBhvr>
                                      <p:to x="100000" y="90000"/>
                                    </p:animScale>
                                    <p:animScale>
                                      <p:cBhvr>
                                        <p:cTn id="54" dur="166" decel="50000">
                                          <p:stCondLst>
                                            <p:cond delay="1668"/>
                                          </p:stCondLst>
                                        </p:cTn>
                                        <p:tgtEl>
                                          <p:spTgt spid="4"/>
                                        </p:tgtEl>
                                      </p:cBhvr>
                                      <p:to x="100000" y="100000"/>
                                    </p:animScale>
                                    <p:animScale>
                                      <p:cBhvr>
                                        <p:cTn id="55" dur="26">
                                          <p:stCondLst>
                                            <p:cond delay="1808"/>
                                          </p:stCondLst>
                                        </p:cTn>
                                        <p:tgtEl>
                                          <p:spTgt spid="4"/>
                                        </p:tgtEl>
                                      </p:cBhvr>
                                      <p:to x="100000" y="95000"/>
                                    </p:animScale>
                                    <p:animScale>
                                      <p:cBhvr>
                                        <p:cTn id="56" dur="166" decel="50000">
                                          <p:stCondLst>
                                            <p:cond delay="1834"/>
                                          </p:stCondLst>
                                        </p:cTn>
                                        <p:tgtEl>
                                          <p:spTgt spid="4"/>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down)">
                                      <p:cBhvr>
                                        <p:cTn id="61" dur="580">
                                          <p:stCondLst>
                                            <p:cond delay="0"/>
                                          </p:stCondLst>
                                        </p:cTn>
                                        <p:tgtEl>
                                          <p:spTgt spid="5"/>
                                        </p:tgtEl>
                                      </p:cBhvr>
                                    </p:animEffect>
                                    <p:anim calcmode="lin" valueType="num">
                                      <p:cBhvr>
                                        <p:cTn id="6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67" dur="26">
                                          <p:stCondLst>
                                            <p:cond delay="650"/>
                                          </p:stCondLst>
                                        </p:cTn>
                                        <p:tgtEl>
                                          <p:spTgt spid="5"/>
                                        </p:tgtEl>
                                      </p:cBhvr>
                                      <p:to x="100000" y="60000"/>
                                    </p:animScale>
                                    <p:animScale>
                                      <p:cBhvr>
                                        <p:cTn id="68" dur="166" decel="50000">
                                          <p:stCondLst>
                                            <p:cond delay="676"/>
                                          </p:stCondLst>
                                        </p:cTn>
                                        <p:tgtEl>
                                          <p:spTgt spid="5"/>
                                        </p:tgtEl>
                                      </p:cBhvr>
                                      <p:to x="100000" y="100000"/>
                                    </p:animScale>
                                    <p:animScale>
                                      <p:cBhvr>
                                        <p:cTn id="69" dur="26">
                                          <p:stCondLst>
                                            <p:cond delay="1312"/>
                                          </p:stCondLst>
                                        </p:cTn>
                                        <p:tgtEl>
                                          <p:spTgt spid="5"/>
                                        </p:tgtEl>
                                      </p:cBhvr>
                                      <p:to x="100000" y="80000"/>
                                    </p:animScale>
                                    <p:animScale>
                                      <p:cBhvr>
                                        <p:cTn id="70" dur="166" decel="50000">
                                          <p:stCondLst>
                                            <p:cond delay="1338"/>
                                          </p:stCondLst>
                                        </p:cTn>
                                        <p:tgtEl>
                                          <p:spTgt spid="5"/>
                                        </p:tgtEl>
                                      </p:cBhvr>
                                      <p:to x="100000" y="100000"/>
                                    </p:animScale>
                                    <p:animScale>
                                      <p:cBhvr>
                                        <p:cTn id="71" dur="26">
                                          <p:stCondLst>
                                            <p:cond delay="1642"/>
                                          </p:stCondLst>
                                        </p:cTn>
                                        <p:tgtEl>
                                          <p:spTgt spid="5"/>
                                        </p:tgtEl>
                                      </p:cBhvr>
                                      <p:to x="100000" y="90000"/>
                                    </p:animScale>
                                    <p:animScale>
                                      <p:cBhvr>
                                        <p:cTn id="72" dur="166" decel="50000">
                                          <p:stCondLst>
                                            <p:cond delay="1668"/>
                                          </p:stCondLst>
                                        </p:cTn>
                                        <p:tgtEl>
                                          <p:spTgt spid="5"/>
                                        </p:tgtEl>
                                      </p:cBhvr>
                                      <p:to x="100000" y="100000"/>
                                    </p:animScale>
                                    <p:animScale>
                                      <p:cBhvr>
                                        <p:cTn id="73" dur="26">
                                          <p:stCondLst>
                                            <p:cond delay="1808"/>
                                          </p:stCondLst>
                                        </p:cTn>
                                        <p:tgtEl>
                                          <p:spTgt spid="5"/>
                                        </p:tgtEl>
                                      </p:cBhvr>
                                      <p:to x="100000" y="95000"/>
                                    </p:animScale>
                                    <p:animScale>
                                      <p:cBhvr>
                                        <p:cTn id="74" dur="166" decel="50000">
                                          <p:stCondLst>
                                            <p:cond delay="1834"/>
                                          </p:stCondLst>
                                        </p:cTn>
                                        <p:tgtEl>
                                          <p:spTgt spid="5"/>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500"/>
                                        <p:tgtEl>
                                          <p:spTgt spid="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8"/>
                                        </p:tgtEl>
                                        <p:attrNameLst>
                                          <p:attrName>style.visibility</p:attrName>
                                        </p:attrNameLst>
                                      </p:cBhvr>
                                      <p:to>
                                        <p:strVal val="visible"/>
                                      </p:to>
                                    </p:set>
                                    <p:animEffect transition="in" filter="fade">
                                      <p:cBhvr>
                                        <p:cTn id="89" dur="500"/>
                                        <p:tgtEl>
                                          <p:spTgt spid="8"/>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10"/>
                                        </p:tgtEl>
                                        <p:attrNameLst>
                                          <p:attrName>style.visibility</p:attrName>
                                        </p:attrNameLst>
                                      </p:cBhvr>
                                      <p:to>
                                        <p:strVal val="visible"/>
                                      </p:to>
                                    </p:set>
                                    <p:animEffect transition="in" filter="fade">
                                      <p:cBhvr>
                                        <p:cTn id="99" dur="500"/>
                                        <p:tgtEl>
                                          <p:spTgt spid="10"/>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1"/>
                                        </p:tgtEl>
                                        <p:attrNameLst>
                                          <p:attrName>style.visibility</p:attrName>
                                        </p:attrNameLst>
                                      </p:cBhvr>
                                      <p:to>
                                        <p:strVal val="visible"/>
                                      </p:to>
                                    </p:set>
                                    <p:animEffect transition="in" filter="fade">
                                      <p:cBhvr>
                                        <p:cTn id="10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1345992"/>
            <a:ext cx="7254551" cy="1938992"/>
          </a:xfrm>
          <a:prstGeom prst="rect">
            <a:avLst/>
          </a:prstGeom>
        </p:spPr>
        <p:txBody>
          <a:bodyPr wrap="square">
            <a:spAutoFit/>
          </a:bodyPr>
          <a:lstStyle/>
          <a:p>
            <a:pPr algn="r" rtl="1"/>
            <a:r>
              <a:rPr lang="fa-IR" sz="2400" dirty="0" smtClean="0">
                <a:cs typeface="B Lotus" pitchFamily="2" charset="-78"/>
              </a:rPr>
              <a:t>سؤال : ابتداى آيه سوم سوره مائده پيرامون گوشتها حرام سخن مى گويد و در انتهاى آن، سخن از اضطرار و ضرورت و حكم آن است و در وسط اين دو مطلب، سخن از ولايت و امامت به ميان آمده است. چه تناسبى بين مسأله ولايت و امامت و جانشينى پيامبر (صلى الله عليه وآله)، و مسأله گوشتهاى حرام و حكم اضطرار و ضرورت وجود دارد؟</a:t>
            </a:r>
            <a:endParaRPr lang="en-US" sz="2400" dirty="0">
              <a:cs typeface="B Lotus" pitchFamily="2" charset="-78"/>
            </a:endParaRPr>
          </a:p>
        </p:txBody>
      </p:sp>
      <p:sp>
        <p:nvSpPr>
          <p:cNvPr id="4" name="Rectangle 3"/>
          <p:cNvSpPr/>
          <p:nvPr/>
        </p:nvSpPr>
        <p:spPr>
          <a:xfrm>
            <a:off x="899591" y="3318900"/>
            <a:ext cx="7254551" cy="2677656"/>
          </a:xfrm>
          <a:prstGeom prst="rect">
            <a:avLst/>
          </a:prstGeom>
        </p:spPr>
        <p:txBody>
          <a:bodyPr wrap="square">
            <a:spAutoFit/>
          </a:bodyPr>
          <a:lstStyle/>
          <a:p>
            <a:pPr algn="r" rtl="1"/>
            <a:r>
              <a:rPr lang="fa-IR" sz="2800" dirty="0">
                <a:cs typeface="B Lotus" pitchFamily="2" charset="-78"/>
              </a:rPr>
              <a:t>حُرِّمَتْ عَلَيْكُمُ الْمَيْتَةُ وَالدَّمُ وَلَحْمُ الْخِنزِيرِ وَمَآ أُهِلَّ لِغَيْرِ اللَّهِ بِهِ وَ الْمُنْخَنِقَةُ وَالْمَوْقُوذَةُ وَالْمُتَرَدِّيَةُ وَالنَّطِيحَةُ وَمَآ أَكَلَ السَّبُعُ إِلَّا مَا ذَكَّيْتُمْ وَمَا ذُبِحَ عَلَى النُّصُبِ وَأَنْ تَسْتَقْسِمُواْ بِالْأَزْلَمِ ذَ لِكُمْ فِسْقٌ الْيَوْمَ يَئِسَ الَّذِينَ كَفَرُواْ مِنْ دِينِكُمْ فَلَا تَخْشَوْهُمْ وَ اخْشَوْنِ الْيَوْمَ أَكْمَلْتُ لَكُمْ دِينَكُمْ وَأَتْمَمْتُ عَلَيْكُمْ نِعْمَتِى وَ رَضِيتُ‏لَكُمُ الْإِسْلَمَ دِيناً فَمَنِ اضْطُرَّ فِى مَخْمَصَةٍ غَيْرَ مُتَجَانِفٍ‏لِّإِثْمٍ فَإِنَّ اللَّهَ غَفُورٌ رَّحِيمٌ‏</a:t>
            </a:r>
            <a:endParaRPr lang="en-US" sz="2800" dirty="0">
              <a:cs typeface="B Lotus" pitchFamily="2" charset="-78"/>
            </a:endParaRPr>
          </a:p>
        </p:txBody>
      </p:sp>
    </p:spTree>
    <p:extLst>
      <p:ext uri="{BB962C8B-B14F-4D97-AF65-F5344CB8AC3E}">
        <p14:creationId xmlns:p14="http://schemas.microsoft.com/office/powerpoint/2010/main" xmlns="" val="2522169540"/>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412776"/>
            <a:ext cx="7920880" cy="3970318"/>
          </a:xfrm>
          <a:prstGeom prst="rect">
            <a:avLst/>
          </a:prstGeom>
        </p:spPr>
        <p:txBody>
          <a:bodyPr wrap="square">
            <a:spAutoFit/>
          </a:bodyPr>
          <a:lstStyle/>
          <a:p>
            <a:pPr algn="r" rtl="1">
              <a:lnSpc>
                <a:spcPct val="150000"/>
              </a:lnSpc>
            </a:pPr>
            <a:r>
              <a:rPr lang="fa-IR" sz="2800" dirty="0">
                <a:cs typeface="B Lotus" pitchFamily="2" charset="-78"/>
              </a:rPr>
              <a:t>پاسخ : آيات قرآن مجيد به صورت يك كتاب كلاسيك تنظيم نشده است، بلكه به همان شكلى كه نازل مى گشت (و گاه با تغييرات و جابه جائى هائى)به دستور پيامبر(صلى الله عليه وآله). ثبت مى </a:t>
            </a:r>
            <a:r>
              <a:rPr lang="fa-IR" sz="2800" dirty="0" smtClean="0">
                <a:cs typeface="B Lotus" pitchFamily="2" charset="-78"/>
              </a:rPr>
              <a:t>شد</a:t>
            </a:r>
          </a:p>
          <a:p>
            <a:pPr algn="r" rtl="1">
              <a:lnSpc>
                <a:spcPct val="150000"/>
              </a:lnSpc>
            </a:pPr>
            <a:r>
              <a:rPr lang="fa-IR" sz="2800" dirty="0" smtClean="0">
                <a:cs typeface="B Lotus" pitchFamily="2" charset="-78"/>
              </a:rPr>
              <a:t>بنابراين </a:t>
            </a:r>
            <a:r>
              <a:rPr lang="fa-IR" sz="2800" dirty="0">
                <a:cs typeface="B Lotus" pitchFamily="2" charset="-78"/>
              </a:rPr>
              <a:t>ممكن است صدر آيه </a:t>
            </a:r>
            <a:r>
              <a:rPr lang="fa-IR" sz="2800" dirty="0" smtClean="0">
                <a:cs typeface="B Lotus" pitchFamily="2" charset="-78"/>
              </a:rPr>
              <a:t>قبل </a:t>
            </a:r>
            <a:r>
              <a:rPr lang="fa-IR" sz="2800" dirty="0">
                <a:cs typeface="B Lotus" pitchFamily="2" charset="-78"/>
              </a:rPr>
              <a:t>از واقعه غدير نازل شده باشد، و بعد از مدّتى واقعه غدير پيش آمده و آيه مورد بحث نازل </a:t>
            </a:r>
            <a:r>
              <a:rPr lang="fa-IR" sz="2800" dirty="0" smtClean="0">
                <a:cs typeface="B Lotus" pitchFamily="2" charset="-78"/>
              </a:rPr>
              <a:t>گشته </a:t>
            </a:r>
            <a:r>
              <a:rPr lang="fa-IR" sz="2800" dirty="0">
                <a:cs typeface="B Lotus" pitchFamily="2" charset="-78"/>
              </a:rPr>
              <a:t>سپس مسأله اضطرار يا مصداقى از مصاديق آن رخ داده و حكم آن نازل </a:t>
            </a:r>
            <a:r>
              <a:rPr lang="fa-IR" sz="2800" dirty="0" smtClean="0">
                <a:cs typeface="B Lotus" pitchFamily="2" charset="-78"/>
              </a:rPr>
              <a:t>شده باشد</a:t>
            </a:r>
            <a:endParaRPr lang="fa-IR" sz="2800" dirty="0">
              <a:cs typeface="B Lotus" pitchFamily="2" charset="-78"/>
            </a:endParaRPr>
          </a:p>
        </p:txBody>
      </p:sp>
    </p:spTree>
    <p:extLst>
      <p:ext uri="{BB962C8B-B14F-4D97-AF65-F5344CB8AC3E}">
        <p14:creationId xmlns:p14="http://schemas.microsoft.com/office/powerpoint/2010/main" xmlns="" val="1261621009"/>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980728"/>
            <a:ext cx="7344816" cy="3970318"/>
          </a:xfrm>
          <a:prstGeom prst="rect">
            <a:avLst/>
          </a:prstGeom>
        </p:spPr>
        <p:txBody>
          <a:bodyPr wrap="square">
            <a:spAutoFit/>
          </a:bodyPr>
          <a:lstStyle/>
          <a:p>
            <a:pPr algn="r" rtl="1"/>
            <a:r>
              <a:rPr lang="fa-IR" sz="2800" dirty="0">
                <a:cs typeface="B Lotus" pitchFamily="2" charset="-78"/>
              </a:rPr>
              <a:t>سؤال 2</a:t>
            </a:r>
            <a:r>
              <a:rPr lang="fa-IR" sz="2800" dirty="0" smtClean="0">
                <a:cs typeface="B Lotus" pitchFamily="2" charset="-78"/>
              </a:rPr>
              <a:t>: </a:t>
            </a:r>
          </a:p>
          <a:p>
            <a:pPr algn="r" rtl="1"/>
            <a:r>
              <a:rPr lang="fa-IR" sz="2800" dirty="0" smtClean="0">
                <a:cs typeface="B Lotus" pitchFamily="2" charset="-78"/>
              </a:rPr>
              <a:t>در </a:t>
            </a:r>
            <a:r>
              <a:rPr lang="fa-IR" sz="2800" dirty="0">
                <a:cs typeface="B Lotus" pitchFamily="2" charset="-78"/>
              </a:rPr>
              <a:t>بحثهاى قبل گفته شد كه آيه سوم سوره مائده، آخرين آيه اى بود كه بر پيامبر اكرم (صلى الله عليه وآله) نازل گشت و با نزول اين آيه، دين كامل شد و مجموعه مقرّرات و قوانين لازم بطور كامل بر پيامبر نازل گشت; اگر چنين است پس چرا پس از آيه مورد بحث و در ذيل همان آيه، حكم «اضطرار و ضرورت» مطرح شده است؟ اگر آيه اكمال دين، آخرين آيه است و خبر از اكمال دين و مقرّرات و قوانين آن مى دهد، پس اين قانون جديد چيست كه پس از آن نازل شده است؟</a:t>
            </a:r>
            <a:endParaRPr lang="en-US" sz="2800" dirty="0">
              <a:cs typeface="B Lotus" pitchFamily="2" charset="-78"/>
            </a:endParaRPr>
          </a:p>
        </p:txBody>
      </p:sp>
    </p:spTree>
    <p:extLst>
      <p:ext uri="{BB962C8B-B14F-4D97-AF65-F5344CB8AC3E}">
        <p14:creationId xmlns:p14="http://schemas.microsoft.com/office/powerpoint/2010/main" xmlns="" val="2622850116"/>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780928"/>
            <a:ext cx="8064896" cy="1815882"/>
          </a:xfrm>
          <a:prstGeom prst="rect">
            <a:avLst/>
          </a:prstGeom>
        </p:spPr>
        <p:txBody>
          <a:bodyPr wrap="square">
            <a:spAutoFit/>
          </a:bodyPr>
          <a:lstStyle/>
          <a:p>
            <a:pPr algn="r" rtl="1"/>
            <a:r>
              <a:rPr lang="fa-IR" sz="2800" dirty="0">
                <a:cs typeface="B Lotus" pitchFamily="2" charset="-78"/>
              </a:rPr>
              <a:t>الف ـ در آيه 145 سوره انعام، كه يك سوره مكّى است، مى خوانيم: </a:t>
            </a:r>
          </a:p>
          <a:p>
            <a:pPr algn="r" rtl="1"/>
            <a:r>
              <a:rPr lang="fa-IR" sz="2800" dirty="0">
                <a:cs typeface="B Lotus" pitchFamily="2" charset="-78"/>
              </a:rPr>
              <a:t>قُلْ لا أَجِدُ فِي مـا اُوحِيَ إِلَىَّ مُحَرَّماً عَلى طـاعِم يَطْعَمُهُ إِلاّ أَنْ يَكُونَ مَيْتَةً أَوْ دَماً مَسْفُوحاً أَوْ لَحْمَ خِنْزير فَاِنَّهُ رِجْسٌ أَوْ فِسْقاً اُهِلَّ لِغَيْرِ اللهِ بِهِ فَمَنِ اضْطُرَّ غَيْرَ بـاغ وَلا عـاد فَاِنَّ رَبَّكَ غَفُورٌ </a:t>
            </a:r>
            <a:r>
              <a:rPr lang="fa-IR" sz="2800" dirty="0" smtClean="0">
                <a:cs typeface="B Lotus" pitchFamily="2" charset="-78"/>
              </a:rPr>
              <a:t>رَحِيمٌ</a:t>
            </a:r>
            <a:endParaRPr lang="fa-IR" sz="2800" dirty="0">
              <a:cs typeface="B Lotus" pitchFamily="2" charset="-78"/>
            </a:endParaRPr>
          </a:p>
        </p:txBody>
      </p:sp>
      <p:sp>
        <p:nvSpPr>
          <p:cNvPr id="3" name="Rectangle 2"/>
          <p:cNvSpPr/>
          <p:nvPr/>
        </p:nvSpPr>
        <p:spPr>
          <a:xfrm>
            <a:off x="1115616" y="1082922"/>
            <a:ext cx="6912768" cy="1200329"/>
          </a:xfrm>
          <a:prstGeom prst="rect">
            <a:avLst/>
          </a:prstGeom>
        </p:spPr>
        <p:txBody>
          <a:bodyPr wrap="square">
            <a:spAutoFit/>
          </a:bodyPr>
          <a:lstStyle/>
          <a:p>
            <a:pPr algn="r" rtl="1"/>
            <a:r>
              <a:rPr lang="fa-IR" sz="2400" dirty="0">
                <a:cs typeface="B Lotus" pitchFamily="2" charset="-78"/>
              </a:rPr>
              <a:t>جواب اوّل : اين كه مسأله اضطرار در قحطى يا گرسنگى، كه در ذيل آيه مورد بحث آمده حكم تازه و جديدى نيست; بلكه يك حكم تأكيدى است. زيرا اين حكم قبل از نزول آيه فوق، در سه آيه قرآن آمده است:</a:t>
            </a:r>
            <a:endParaRPr lang="en-US" sz="2400" dirty="0">
              <a:cs typeface="B Lotus" pitchFamily="2" charset="-78"/>
            </a:endParaRPr>
          </a:p>
        </p:txBody>
      </p:sp>
    </p:spTree>
    <p:extLst>
      <p:ext uri="{BB962C8B-B14F-4D97-AF65-F5344CB8AC3E}">
        <p14:creationId xmlns:p14="http://schemas.microsoft.com/office/powerpoint/2010/main" xmlns="" val="3997502515"/>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412776"/>
            <a:ext cx="7920880" cy="2246769"/>
          </a:xfrm>
          <a:prstGeom prst="rect">
            <a:avLst/>
          </a:prstGeom>
        </p:spPr>
        <p:txBody>
          <a:bodyPr wrap="square">
            <a:spAutoFit/>
          </a:bodyPr>
          <a:lstStyle/>
          <a:p>
            <a:pPr algn="r" rtl="1"/>
            <a:r>
              <a:rPr lang="fa-IR" sz="2800" dirty="0">
                <a:cs typeface="B Lotus" pitchFamily="2" charset="-78"/>
              </a:rPr>
              <a:t>ب ـ در آيه 115 سوره نحل، كه قسمتى از آن در مكّه و قسمتى از آن در مدينه نازل شده، چنين آمده است: </a:t>
            </a:r>
          </a:p>
          <a:p>
            <a:pPr algn="r" rtl="1"/>
            <a:r>
              <a:rPr lang="fa-IR" sz="2800" dirty="0">
                <a:cs typeface="B Lotus" pitchFamily="2" charset="-78"/>
              </a:rPr>
              <a:t>اِنَّمـا حَرِّمَ عَلَيْكُمُ الْمَيْتَةَ وَالدَّمَ وَلَحْمَ الْخِنْزيرِ وَما اُهِلَّ لِغَيْرِ اللهِ بِهِ فَمَنِ اضْطُرَّ غَيْرَ بـاغ وَلا عـاد فَاِنَّ اللهَ غَفُورٌ رَحيمٌ</a:t>
            </a:r>
          </a:p>
          <a:p>
            <a:pPr algn="r" rtl="1"/>
            <a:endParaRPr lang="fa-IR" sz="2800" dirty="0">
              <a:cs typeface="B Lotus" pitchFamily="2" charset="-78"/>
            </a:endParaRPr>
          </a:p>
        </p:txBody>
      </p:sp>
      <p:sp>
        <p:nvSpPr>
          <p:cNvPr id="3" name="Rectangle 2"/>
          <p:cNvSpPr/>
          <p:nvPr/>
        </p:nvSpPr>
        <p:spPr>
          <a:xfrm>
            <a:off x="683568" y="3573016"/>
            <a:ext cx="7920880" cy="1815882"/>
          </a:xfrm>
          <a:prstGeom prst="rect">
            <a:avLst/>
          </a:prstGeom>
        </p:spPr>
        <p:txBody>
          <a:bodyPr wrap="square">
            <a:spAutoFit/>
          </a:bodyPr>
          <a:lstStyle/>
          <a:p>
            <a:pPr algn="r" rtl="1"/>
            <a:r>
              <a:rPr lang="fa-IR" sz="2800" dirty="0" smtClean="0">
                <a:cs typeface="B Lotus" pitchFamily="2" charset="-78"/>
              </a:rPr>
              <a:t>ج ـ در آيه 173 سوره بقره، كه در اوائل هجرت در مدينه بر پيامبر (صلى الله عليه وآله) نازل شد، نيز حكم اضطرار آمده است; و از آنجا كه اين آيه، شبيه آيه قبل است (البتّه با تفاوت اندكى) از تكرار آن صرف نظر مى كنيم.</a:t>
            </a:r>
            <a:endParaRPr lang="fa-IR" sz="2800" dirty="0">
              <a:cs typeface="B Lotus" pitchFamily="2" charset="-78"/>
            </a:endParaRPr>
          </a:p>
        </p:txBody>
      </p:sp>
    </p:spTree>
    <p:extLst>
      <p:ext uri="{BB962C8B-B14F-4D97-AF65-F5344CB8AC3E}">
        <p14:creationId xmlns:p14="http://schemas.microsoft.com/office/powerpoint/2010/main" xmlns="" val="814604546"/>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2060848"/>
            <a:ext cx="7488832" cy="1815882"/>
          </a:xfrm>
          <a:prstGeom prst="rect">
            <a:avLst/>
          </a:prstGeom>
        </p:spPr>
        <p:txBody>
          <a:bodyPr wrap="square">
            <a:spAutoFit/>
          </a:bodyPr>
          <a:lstStyle/>
          <a:p>
            <a:pPr algn="r" rtl="1"/>
            <a:r>
              <a:rPr lang="fa-IR" sz="2800" dirty="0">
                <a:cs typeface="B Lotus" pitchFamily="2" charset="-78"/>
              </a:rPr>
              <a:t>نتيجه اين كه، حكم اضطرار قبل از آيه مورد بحث در سه آيه قرآن آمده </a:t>
            </a:r>
            <a:r>
              <a:rPr lang="fa-IR" sz="2800" dirty="0" smtClean="0">
                <a:cs typeface="B Lotus" pitchFamily="2" charset="-78"/>
              </a:rPr>
              <a:t>است،بنابراين </a:t>
            </a:r>
            <a:r>
              <a:rPr lang="fa-IR" sz="2800" dirty="0">
                <a:cs typeface="B Lotus" pitchFamily="2" charset="-78"/>
              </a:rPr>
              <a:t>آنچه در آيه مزبور آمده حكم جديدى نيست و منافاتى با آيه اكمال دين ندارد و پس از آيه اكمال دين هيچ قانون جديدى بر پيامبر اكرم (صلى الله عليه وآله) نازل نشد.</a:t>
            </a:r>
          </a:p>
        </p:txBody>
      </p:sp>
    </p:spTree>
    <p:extLst>
      <p:ext uri="{BB962C8B-B14F-4D97-AF65-F5344CB8AC3E}">
        <p14:creationId xmlns:p14="http://schemas.microsoft.com/office/powerpoint/2010/main" xmlns="" val="3818924460"/>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628800"/>
            <a:ext cx="7848872" cy="3970318"/>
          </a:xfrm>
          <a:prstGeom prst="rect">
            <a:avLst/>
          </a:prstGeom>
        </p:spPr>
        <p:txBody>
          <a:bodyPr wrap="square">
            <a:spAutoFit/>
          </a:bodyPr>
          <a:lstStyle/>
          <a:p>
            <a:pPr algn="r" rtl="1"/>
            <a:r>
              <a:rPr lang="fa-IR" sz="2800" dirty="0">
                <a:cs typeface="B Lotus" pitchFamily="2" charset="-78"/>
              </a:rPr>
              <a:t>جواب دوم: </a:t>
            </a:r>
            <a:endParaRPr lang="fa-IR" sz="2800" dirty="0" smtClean="0">
              <a:cs typeface="B Lotus" pitchFamily="2" charset="-78"/>
            </a:endParaRPr>
          </a:p>
          <a:p>
            <a:pPr algn="r" rtl="1"/>
            <a:r>
              <a:rPr lang="fa-IR" sz="2800" dirty="0" smtClean="0">
                <a:cs typeface="B Lotus" pitchFamily="2" charset="-78"/>
              </a:rPr>
              <a:t>آيات </a:t>
            </a:r>
            <a:r>
              <a:rPr lang="fa-IR" sz="2800" dirty="0">
                <a:cs typeface="B Lotus" pitchFamily="2" charset="-78"/>
              </a:rPr>
              <a:t>قرآن مجيد به ترتيب نزول جمع آورى نشده است بلكه طبق دستور پيامبر اسلام (صلى الله عليه وآله) به سبك خاصّى تدوين شده است، به عنوان مثال آيه 67 سوره مائده: «يا اَيُّهَا الرَّسُولُ بَلِّغْ ما اُنْزِلَ اِلَيْكَ مِنْ رَبِّكَ ...» به يقين قبل از آيه مورد بحث (آيه سوم سوره مائده) نازل شده است، ولى به هنگام تدوين پس از آن ثبت گرديده است; بنابراين، مانعى ندارد كه حكم اضطرار هم قبل از آيه اكمال دين نازل شده باشد، ولى به هنگام تدوين، پس از آن آيه شريفه ثبت گرديده باشد.</a:t>
            </a:r>
            <a:endParaRPr lang="en-US" sz="2800" dirty="0">
              <a:cs typeface="B Lotus" pitchFamily="2" charset="-78"/>
            </a:endParaRPr>
          </a:p>
        </p:txBody>
      </p:sp>
    </p:spTree>
    <p:extLst>
      <p:ext uri="{BB962C8B-B14F-4D97-AF65-F5344CB8AC3E}">
        <p14:creationId xmlns:p14="http://schemas.microsoft.com/office/powerpoint/2010/main" xmlns="" val="3931257461"/>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7744" y="1196752"/>
            <a:ext cx="4810932" cy="584775"/>
          </a:xfrm>
          <a:prstGeom prst="rect">
            <a:avLst/>
          </a:prstGeom>
          <a:effectLst>
            <a:softEdge rad="63500"/>
          </a:effectLst>
        </p:spPr>
        <p:style>
          <a:lnRef idx="2">
            <a:schemeClr val="accent6"/>
          </a:lnRef>
          <a:fillRef idx="1">
            <a:schemeClr val="lt1"/>
          </a:fillRef>
          <a:effectRef idx="0">
            <a:schemeClr val="accent6"/>
          </a:effectRef>
          <a:fontRef idx="minor">
            <a:schemeClr val="dk1"/>
          </a:fontRef>
        </p:style>
        <p:txBody>
          <a:bodyPr wrap="none">
            <a:spAutoFit/>
          </a:bodyPr>
          <a:lstStyle/>
          <a:p>
            <a:r>
              <a:rPr lang="fa-IR" sz="3200" b="1" dirty="0">
                <a:cs typeface="B Lotus" pitchFamily="2" charset="-78"/>
              </a:rPr>
              <a:t>راه دوم : تفسير آيه در سايه روايات</a:t>
            </a:r>
            <a:endParaRPr lang="en-US" sz="3200" dirty="0">
              <a:cs typeface="B Lotus" pitchFamily="2" charset="-78"/>
            </a:endParaRPr>
          </a:p>
        </p:txBody>
      </p:sp>
      <p:sp>
        <p:nvSpPr>
          <p:cNvPr id="3" name="Rectangle 2"/>
          <p:cNvSpPr/>
          <p:nvPr/>
        </p:nvSpPr>
        <p:spPr>
          <a:xfrm>
            <a:off x="1000802" y="2301257"/>
            <a:ext cx="7344816" cy="2677656"/>
          </a:xfrm>
          <a:prstGeom prst="rect">
            <a:avLst/>
          </a:prstGeom>
        </p:spPr>
        <p:txBody>
          <a:bodyPr wrap="square">
            <a:spAutoFit/>
          </a:bodyPr>
          <a:lstStyle/>
          <a:p>
            <a:pPr algn="just" rtl="1">
              <a:lnSpc>
                <a:spcPct val="150000"/>
              </a:lnSpc>
            </a:pPr>
            <a:r>
              <a:rPr lang="fa-IR" sz="2800" dirty="0" smtClean="0">
                <a:cs typeface="B Lotus" pitchFamily="2" charset="-78"/>
              </a:rPr>
              <a:t>روایاتی </a:t>
            </a:r>
            <a:r>
              <a:rPr lang="fa-IR" sz="2800" dirty="0">
                <a:cs typeface="B Lotus" pitchFamily="2" charset="-78"/>
              </a:rPr>
              <a:t>که در شأن نزول این آیه شریفه وارد شده، فراوان است. </a:t>
            </a:r>
            <a:r>
              <a:rPr lang="fa-IR" sz="2800" dirty="0" smtClean="0">
                <a:cs typeface="B Lotus" pitchFamily="2" charset="-78"/>
              </a:rPr>
              <a:t>علاّمه </a:t>
            </a:r>
            <a:r>
              <a:rPr lang="fa-IR" sz="2800" dirty="0">
                <a:cs typeface="B Lotus" pitchFamily="2" charset="-78"/>
              </a:rPr>
              <a:t>امینی </a:t>
            </a:r>
            <a:r>
              <a:rPr lang="fa-IR" sz="2800" dirty="0" smtClean="0">
                <a:cs typeface="B Lotus" pitchFamily="2" charset="-78"/>
              </a:rPr>
              <a:t>در </a:t>
            </a:r>
            <a:r>
              <a:rPr lang="fa-IR" sz="2800" dirty="0">
                <a:cs typeface="B Lotus" pitchFamily="2" charset="-78"/>
              </a:rPr>
              <a:t>کتاب </a:t>
            </a:r>
            <a:r>
              <a:rPr lang="fa-IR" sz="2800" dirty="0" smtClean="0">
                <a:cs typeface="B Lotus" pitchFamily="2" charset="-78"/>
              </a:rPr>
              <a:t>الغدیر</a:t>
            </a:r>
            <a:r>
              <a:rPr lang="en-US" sz="2800" dirty="0" smtClean="0">
                <a:cs typeface="B Lotus" pitchFamily="2" charset="-78"/>
              </a:rPr>
              <a:t> </a:t>
            </a:r>
            <a:r>
              <a:rPr lang="fa-IR" sz="2800" dirty="0" smtClean="0">
                <a:cs typeface="B Lotus" pitchFamily="2" charset="-78"/>
              </a:rPr>
              <a:t>حدیث </a:t>
            </a:r>
            <a:r>
              <a:rPr lang="fa-IR" sz="2800" dirty="0">
                <a:cs typeface="B Lotus" pitchFamily="2" charset="-78"/>
              </a:rPr>
              <a:t>غدیر </a:t>
            </a:r>
            <a:r>
              <a:rPr lang="fa-IR" sz="2800" dirty="0" smtClean="0">
                <a:cs typeface="B Lotus" pitchFamily="2" charset="-78"/>
              </a:rPr>
              <a:t>را، </a:t>
            </a:r>
            <a:r>
              <a:rPr lang="fa-IR" sz="2800" dirty="0">
                <a:cs typeface="B Lotus" pitchFamily="2" charset="-78"/>
              </a:rPr>
              <a:t>از یکصد و ده نفر از صحابه </a:t>
            </a:r>
            <a:r>
              <a:rPr lang="fa-IR" sz="2800" dirty="0" smtClean="0">
                <a:cs typeface="B Lotus" pitchFamily="2" charset="-78"/>
              </a:rPr>
              <a:t>، هشتاد نفر از «تابعین» وسیصد </a:t>
            </a:r>
            <a:r>
              <a:rPr lang="fa-IR" sz="2800" dirty="0">
                <a:cs typeface="B Lotus" pitchFamily="2" charset="-78"/>
              </a:rPr>
              <a:t>و شصت کتاب مختلف نقل کرده </a:t>
            </a:r>
            <a:r>
              <a:rPr lang="fa-IR" sz="2800" dirty="0" smtClean="0">
                <a:cs typeface="B Lotus" pitchFamily="2" charset="-78"/>
              </a:rPr>
              <a:t>است</a:t>
            </a:r>
            <a:r>
              <a:rPr lang="fa-IR" sz="2800" dirty="0">
                <a:cs typeface="B Lotus" pitchFamily="2" charset="-78"/>
              </a:rPr>
              <a:t>.</a:t>
            </a:r>
            <a:endParaRPr lang="en-US" sz="2800" dirty="0">
              <a:cs typeface="B Lotus" pitchFamily="2" charset="-78"/>
            </a:endParaRPr>
          </a:p>
        </p:txBody>
      </p:sp>
    </p:spTree>
    <p:extLst>
      <p:ext uri="{BB962C8B-B14F-4D97-AF65-F5344CB8AC3E}">
        <p14:creationId xmlns:p14="http://schemas.microsoft.com/office/powerpoint/2010/main" xmlns="" val="2360013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noGrp="1"/>
          </p:cNvSpPr>
          <p:nvPr>
            <p:ph type="title"/>
          </p:nvPr>
        </p:nvSpPr>
        <p:spPr>
          <a:xfrm>
            <a:off x="323528" y="2924944"/>
            <a:ext cx="864096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fa-IR" sz="3200" dirty="0" smtClean="0">
                <a:cs typeface="B Lotus" pitchFamily="2" charset="-78"/>
              </a:rPr>
              <a:t>خطاب اوّل و دوم اشاره به حالت خاصّ ظاهرى آن حضرت دارد، ولى خطاب سوم و چهارم اشاره به شأن معنوى و مقام الهى پيامبر(صلى الله عليه وآله) دارد. </a:t>
            </a:r>
            <a:r>
              <a:rPr lang="en-US" sz="3200" dirty="0" smtClean="0">
                <a:cs typeface="B Lotus" pitchFamily="2" charset="-78"/>
              </a:rPr>
              <a:t/>
            </a:r>
            <a:br>
              <a:rPr lang="en-US" sz="3200" dirty="0" smtClean="0">
                <a:cs typeface="B Lotus" pitchFamily="2" charset="-78"/>
              </a:rPr>
            </a:br>
            <a:r>
              <a:rPr lang="fa-IR" sz="3200" dirty="0" smtClean="0">
                <a:cs typeface="B Lotus" pitchFamily="2" charset="-78"/>
              </a:rPr>
              <a:t>خطاب يـا أيُّهَا النَّبِيُّ بارها در قرآن مجيد تكرار شده است.</a:t>
            </a:r>
          </a:p>
          <a:p>
            <a:pPr algn="r" rtl="1"/>
            <a:r>
              <a:rPr lang="fa-IR" sz="3200" dirty="0" smtClean="0">
                <a:cs typeface="B Lotus" pitchFamily="2" charset="-78"/>
              </a:rPr>
              <a:t>ولى خطاب يـا أيُّهَا الرَّسُولُ تنها در دو آيه قران مجيد آمده است. يكى، آيه محلّ بحث و ديگرى آيه 48 سوره مائده كه متناسب با اين آيه شريفه است; </a:t>
            </a:r>
            <a:r>
              <a:rPr lang="en-US" sz="3200" dirty="0" smtClean="0">
                <a:cs typeface="B Lotus" pitchFamily="2" charset="-78"/>
              </a:rPr>
              <a:t/>
            </a:r>
            <a:br>
              <a:rPr lang="en-US" sz="3200" dirty="0" smtClean="0">
                <a:cs typeface="B Lotus" pitchFamily="2" charset="-78"/>
              </a:rPr>
            </a:br>
            <a:r>
              <a:rPr lang="fa-IR" sz="3200" dirty="0" smtClean="0">
                <a:cs typeface="B Lotus" pitchFamily="2" charset="-78"/>
              </a:rPr>
              <a:t>و اين خطاب نشانگر اهمّيّت مطلبى است كه پيامبر(صلى الله عليه وآله) به خاطر آن مورد خطاب پروردگار عالم قرار گرفته است.</a:t>
            </a:r>
            <a:endParaRPr lang="fa-IR" sz="3200" dirty="0">
              <a:cs typeface="B Lotus" pitchFamily="2" charset="-78"/>
            </a:endParaRPr>
          </a:p>
        </p:txBody>
      </p:sp>
    </p:spTree>
    <p:extLst>
      <p:ext uri="{BB962C8B-B14F-4D97-AF65-F5344CB8AC3E}">
        <p14:creationId xmlns:p14="http://schemas.microsoft.com/office/powerpoint/2010/main" xmlns="" val="293371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2401" y="647110"/>
            <a:ext cx="3950120" cy="523220"/>
          </a:xfrm>
          <a:prstGeom prst="rect">
            <a:avLst/>
          </a:prstGeom>
        </p:spPr>
        <p:txBody>
          <a:bodyPr wrap="none">
            <a:spAutoFit/>
          </a:bodyPr>
          <a:lstStyle/>
          <a:p>
            <a:r>
              <a:rPr lang="fa-IR" sz="2800" dirty="0">
                <a:cs typeface="B Lotus" pitchFamily="2" charset="-78"/>
              </a:rPr>
              <a:t>به برخى از اين روايات توجّه كنيد:</a:t>
            </a:r>
            <a:endParaRPr lang="en-US" sz="2800" dirty="0">
              <a:cs typeface="B Lotus" pitchFamily="2" charset="-78"/>
            </a:endParaRPr>
          </a:p>
        </p:txBody>
      </p:sp>
      <p:sp>
        <p:nvSpPr>
          <p:cNvPr id="3" name="Rectangle 2"/>
          <p:cNvSpPr/>
          <p:nvPr/>
        </p:nvSpPr>
        <p:spPr>
          <a:xfrm>
            <a:off x="688019" y="1208873"/>
            <a:ext cx="7632848" cy="523220"/>
          </a:xfrm>
          <a:prstGeom prst="rect">
            <a:avLst/>
          </a:prstGeom>
        </p:spPr>
        <p:txBody>
          <a:bodyPr wrap="square">
            <a:spAutoFit/>
          </a:bodyPr>
          <a:lstStyle/>
          <a:p>
            <a:pPr algn="just" rtl="1"/>
            <a:r>
              <a:rPr lang="fa-IR" sz="2800" dirty="0">
                <a:cs typeface="B Lotus" pitchFamily="2" charset="-78"/>
              </a:rPr>
              <a:t>1 ـ </a:t>
            </a:r>
            <a:r>
              <a:rPr lang="fa-IR" sz="2800" dirty="0" smtClean="0">
                <a:cs typeface="B Lotus" pitchFamily="2" charset="-78"/>
              </a:rPr>
              <a:t>سيوطى روايت </a:t>
            </a:r>
            <a:r>
              <a:rPr lang="fa-IR" sz="2800" dirty="0">
                <a:cs typeface="B Lotus" pitchFamily="2" charset="-78"/>
              </a:rPr>
              <a:t>زير را در كتاب خويش نقل كرده است:</a:t>
            </a:r>
            <a:endParaRPr lang="en-US" sz="2800" dirty="0">
              <a:cs typeface="B Lotus" pitchFamily="2" charset="-78"/>
            </a:endParaRPr>
          </a:p>
        </p:txBody>
      </p:sp>
      <p:sp>
        <p:nvSpPr>
          <p:cNvPr id="4" name="Rectangle 3"/>
          <p:cNvSpPr/>
          <p:nvPr/>
        </p:nvSpPr>
        <p:spPr>
          <a:xfrm>
            <a:off x="688019" y="2060848"/>
            <a:ext cx="7632848" cy="1815882"/>
          </a:xfrm>
          <a:prstGeom prst="rect">
            <a:avLst/>
          </a:prstGeom>
        </p:spPr>
        <p:txBody>
          <a:bodyPr wrap="square">
            <a:spAutoFit/>
          </a:bodyPr>
          <a:lstStyle/>
          <a:p>
            <a:pPr algn="just" rtl="1"/>
            <a:r>
              <a:rPr lang="fa-IR" sz="2800" dirty="0">
                <a:cs typeface="B Lotus" pitchFamily="2" charset="-78"/>
              </a:rPr>
              <a:t>«ابو سعيد خدرى مى گويد: </a:t>
            </a:r>
          </a:p>
          <a:p>
            <a:pPr algn="just" rtl="1"/>
            <a:r>
              <a:rPr lang="fa-IR" sz="2800" dirty="0">
                <a:cs typeface="B Lotus" pitchFamily="2" charset="-78"/>
              </a:rPr>
              <a:t>لَمّا نَصَبَ رَسُولُ اللهِ (صلى الله عليه وآله) عَلِيّاً (عليه السلام) يَوْمَ غَديرِ خُمٍّ فَنادى لَهُ بِالْوِلايَةِ، هَبَطَ جِبْرَئيلُ بِهذِهِ الاْيَةِ: «اَلْيَوْمَ اَكْمَلْتُ لَكُمْ دينَكُمْ ...» </a:t>
            </a:r>
          </a:p>
        </p:txBody>
      </p:sp>
      <p:sp>
        <p:nvSpPr>
          <p:cNvPr id="5" name="Rectangle 4"/>
          <p:cNvSpPr/>
          <p:nvPr/>
        </p:nvSpPr>
        <p:spPr>
          <a:xfrm>
            <a:off x="688020" y="3891124"/>
            <a:ext cx="7632847" cy="1815882"/>
          </a:xfrm>
          <a:prstGeom prst="rect">
            <a:avLst/>
          </a:prstGeom>
        </p:spPr>
        <p:txBody>
          <a:bodyPr wrap="square">
            <a:spAutoFit/>
          </a:bodyPr>
          <a:lstStyle/>
          <a:p>
            <a:pPr algn="just" rtl="1"/>
            <a:r>
              <a:rPr lang="fa-IR" sz="2800" dirty="0">
                <a:cs typeface="B Lotus" pitchFamily="2" charset="-78"/>
              </a:rPr>
              <a:t>هنگامى كه پيامبر اسلام (صلى الله عليه وآله) در روز غدير خم، حضرت على (عليه السلام) را به جانشينى خود منصوب كرد و ولايت او را بر مؤمنين اعلام كرد، جبرئيل نازل شد و آيه فوق را براى پيامبر آورد</a:t>
            </a:r>
            <a:r>
              <a:rPr lang="fa-IR" sz="2800" dirty="0" smtClean="0">
                <a:cs typeface="B Lotus" pitchFamily="2" charset="-78"/>
              </a:rPr>
              <a:t>.</a:t>
            </a:r>
            <a:endParaRPr lang="en-US" sz="2800" dirty="0">
              <a:cs typeface="B Lotus" pitchFamily="2" charset="-78"/>
            </a:endParaRPr>
          </a:p>
        </p:txBody>
      </p:sp>
    </p:spTree>
    <p:extLst>
      <p:ext uri="{BB962C8B-B14F-4D97-AF65-F5344CB8AC3E}">
        <p14:creationId xmlns:p14="http://schemas.microsoft.com/office/powerpoint/2010/main" xmlns="" val="5658560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1052736"/>
            <a:ext cx="7416824" cy="1384995"/>
          </a:xfrm>
          <a:prstGeom prst="rect">
            <a:avLst/>
          </a:prstGeom>
        </p:spPr>
        <p:txBody>
          <a:bodyPr wrap="square">
            <a:spAutoFit/>
          </a:bodyPr>
          <a:lstStyle/>
          <a:p>
            <a:pPr algn="just" rtl="1"/>
            <a:r>
              <a:rPr lang="fa-IR" sz="2800" dirty="0">
                <a:cs typeface="B Lotus" pitchFamily="2" charset="-78"/>
              </a:rPr>
              <a:t>2 ـ همان دانشمند سنّى روايت ديگرى را از ابو هريره، كه راوى مورد قبولى در نزد اهل سنّت است، نقل مى كند. طبق اين روايت ابو هريره مى گويد: </a:t>
            </a:r>
            <a:endParaRPr lang="en-US" sz="2800" dirty="0">
              <a:cs typeface="B Lotus" pitchFamily="2" charset="-78"/>
            </a:endParaRPr>
          </a:p>
        </p:txBody>
      </p:sp>
      <p:sp>
        <p:nvSpPr>
          <p:cNvPr id="3" name="Rectangle 2"/>
          <p:cNvSpPr/>
          <p:nvPr/>
        </p:nvSpPr>
        <p:spPr>
          <a:xfrm>
            <a:off x="827584" y="2636912"/>
            <a:ext cx="7416824" cy="1384995"/>
          </a:xfrm>
          <a:prstGeom prst="rect">
            <a:avLst/>
          </a:prstGeom>
        </p:spPr>
        <p:txBody>
          <a:bodyPr wrap="square">
            <a:spAutoFit/>
          </a:bodyPr>
          <a:lstStyle/>
          <a:p>
            <a:pPr algn="just" rtl="1"/>
            <a:r>
              <a:rPr lang="fa-IR" sz="2800" dirty="0">
                <a:cs typeface="B Lotus" pitchFamily="2" charset="-78"/>
              </a:rPr>
              <a:t>لَمّـا كان يَوْمَ غَديرِ خُمٍّ وَهُوَ يَوْمُ ثَماني عَشَرَ مِنْ ذِي الْحَجَّةِ، قالَ النَّبِيُّ(صلى الله عليه وآله): مَنْ كُنْتُ مَوْلاهُ فَهذا عَلِيٌّ مَوْلاهُ، فَاَنْزَلَ اللهُ: «اَلْيَوْمَ أَكْمَلْتُ لَكُمْ دينَكُمْ و</a:t>
            </a:r>
            <a:r>
              <a:rPr lang="fa-IR" sz="2800" dirty="0" smtClean="0">
                <a:cs typeface="B Lotus" pitchFamily="2" charset="-78"/>
              </a:rPr>
              <a:t>...»</a:t>
            </a:r>
            <a:endParaRPr lang="en-US" sz="2800" dirty="0">
              <a:cs typeface="B Lotus" pitchFamily="2" charset="-78"/>
            </a:endParaRPr>
          </a:p>
        </p:txBody>
      </p:sp>
      <p:sp>
        <p:nvSpPr>
          <p:cNvPr id="4" name="Rectangle 3"/>
          <p:cNvSpPr/>
          <p:nvPr/>
        </p:nvSpPr>
        <p:spPr>
          <a:xfrm>
            <a:off x="827584" y="4133398"/>
            <a:ext cx="7416824" cy="1815882"/>
          </a:xfrm>
          <a:prstGeom prst="rect">
            <a:avLst/>
          </a:prstGeom>
        </p:spPr>
        <p:txBody>
          <a:bodyPr wrap="square">
            <a:spAutoFit/>
          </a:bodyPr>
          <a:lstStyle/>
          <a:p>
            <a:pPr algn="just" rtl="1"/>
            <a:r>
              <a:rPr lang="fa-IR" sz="2800" dirty="0">
                <a:cs typeface="B Lotus" pitchFamily="2" charset="-78"/>
              </a:rPr>
              <a:t>هنگامى كه روز عيد غدير، كه روز هجدهم ذى الحجّه است، فرا رسيد، پيامبر(صلى الله عليه وآله)فرمود: «هر كسى كه من مولاى او هستم، اين على (يعنى علىّ بن ابى طالب، نه على ديگر) مولاى اوست» سپس آيه اكمال دين نازل شد.</a:t>
            </a:r>
            <a:endParaRPr lang="en-US" sz="2800" dirty="0">
              <a:cs typeface="B Lotus" pitchFamily="2" charset="-78"/>
            </a:endParaRPr>
          </a:p>
        </p:txBody>
      </p:sp>
    </p:spTree>
    <p:extLst>
      <p:ext uri="{BB962C8B-B14F-4D97-AF65-F5344CB8AC3E}">
        <p14:creationId xmlns:p14="http://schemas.microsoft.com/office/powerpoint/2010/main" xmlns="" val="1293868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61105" y="753130"/>
            <a:ext cx="6048672" cy="646331"/>
          </a:xfrm>
          <a:prstGeom prst="rect">
            <a:avLst/>
          </a:prstGeom>
          <a:effectLst>
            <a:softEdge rad="63500"/>
          </a:effectLst>
        </p:spPr>
        <p:style>
          <a:lnRef idx="2">
            <a:schemeClr val="accent6"/>
          </a:lnRef>
          <a:fillRef idx="1">
            <a:schemeClr val="lt1"/>
          </a:fillRef>
          <a:effectRef idx="0">
            <a:schemeClr val="accent6"/>
          </a:effectRef>
          <a:fontRef idx="minor">
            <a:schemeClr val="dk1"/>
          </a:fontRef>
        </p:style>
        <p:txBody>
          <a:bodyPr wrap="square">
            <a:spAutoFit/>
          </a:bodyPr>
          <a:lstStyle/>
          <a:p>
            <a:pPr algn="ctr" rtl="1"/>
            <a:r>
              <a:rPr lang="fa-IR" sz="3600" b="1" dirty="0">
                <a:cs typeface="B Lotus" pitchFamily="2" charset="-78"/>
              </a:rPr>
              <a:t>آيه ولايت</a:t>
            </a:r>
            <a:endParaRPr lang="en-US" sz="3600" dirty="0">
              <a:cs typeface="B Lotus" pitchFamily="2" charset="-78"/>
            </a:endParaRPr>
          </a:p>
        </p:txBody>
      </p:sp>
      <p:sp>
        <p:nvSpPr>
          <p:cNvPr id="3" name="Rectangle 2"/>
          <p:cNvSpPr/>
          <p:nvPr/>
        </p:nvSpPr>
        <p:spPr>
          <a:xfrm>
            <a:off x="755576" y="1772816"/>
            <a:ext cx="7560840" cy="954107"/>
          </a:xfrm>
          <a:prstGeom prst="rect">
            <a:avLst/>
          </a:prstGeom>
        </p:spPr>
        <p:txBody>
          <a:bodyPr wrap="square">
            <a:spAutoFit/>
          </a:bodyPr>
          <a:lstStyle/>
          <a:p>
            <a:pPr algn="just" rtl="1"/>
            <a:r>
              <a:rPr lang="fa-IR" sz="2800" dirty="0">
                <a:cs typeface="B Lotus" pitchFamily="2" charset="-78"/>
              </a:rPr>
              <a:t>إِنَّمـا وَلِيُّكُمُ اللهُ وَرَسُولُهُ وَالَّذينَ آمَنُوا الَّذينَ يُقيمُونَ الصَّلَوةَ وَيُؤْتُونَ الزَّكَوةَ وَهُمْ راكِعُونَ</a:t>
            </a:r>
            <a:endParaRPr lang="en-US" sz="2800" dirty="0">
              <a:cs typeface="B Lotus" pitchFamily="2" charset="-78"/>
            </a:endParaRPr>
          </a:p>
        </p:txBody>
      </p:sp>
      <p:sp>
        <p:nvSpPr>
          <p:cNvPr id="4" name="Rectangle 3"/>
          <p:cNvSpPr/>
          <p:nvPr/>
        </p:nvSpPr>
        <p:spPr>
          <a:xfrm>
            <a:off x="755576" y="2967335"/>
            <a:ext cx="7560840" cy="1384995"/>
          </a:xfrm>
          <a:prstGeom prst="rect">
            <a:avLst/>
          </a:prstGeom>
        </p:spPr>
        <p:txBody>
          <a:bodyPr wrap="square">
            <a:spAutoFit/>
          </a:bodyPr>
          <a:lstStyle/>
          <a:p>
            <a:pPr algn="just" rtl="1"/>
            <a:r>
              <a:rPr lang="fa-IR" sz="2800" dirty="0">
                <a:cs typeface="B Lotus" pitchFamily="2" charset="-78"/>
              </a:rPr>
              <a:t>سرپرست و ولىّ شما، تنها خداست و پيامبر او و آنها كه ايمان آورده اند; همانها كه نماز را برپا مى دارند، و در حال ركوع، زكات مى دهند.</a:t>
            </a:r>
            <a:endParaRPr lang="en-US" sz="2800" dirty="0">
              <a:cs typeface="B Lotus" pitchFamily="2" charset="-78"/>
            </a:endParaRPr>
          </a:p>
        </p:txBody>
      </p:sp>
      <p:sp>
        <p:nvSpPr>
          <p:cNvPr id="5" name="Rectangle 4"/>
          <p:cNvSpPr/>
          <p:nvPr/>
        </p:nvSpPr>
        <p:spPr>
          <a:xfrm>
            <a:off x="1115616" y="4386855"/>
            <a:ext cx="1800493" cy="400110"/>
          </a:xfrm>
          <a:prstGeom prst="rect">
            <a:avLst/>
          </a:prstGeom>
        </p:spPr>
        <p:txBody>
          <a:bodyPr wrap="none">
            <a:spAutoFit/>
          </a:bodyPr>
          <a:lstStyle/>
          <a:p>
            <a:r>
              <a:rPr lang="fa-IR" sz="2000" dirty="0">
                <a:cs typeface="B Lotus" pitchFamily="2" charset="-78"/>
              </a:rPr>
              <a:t>«سوره مائده، آيه 55»</a:t>
            </a:r>
            <a:endParaRPr lang="en-US" sz="2000" dirty="0">
              <a:cs typeface="B Lotus" pitchFamily="2" charset="-78"/>
            </a:endParaRPr>
          </a:p>
        </p:txBody>
      </p:sp>
    </p:spTree>
    <p:extLst>
      <p:ext uri="{BB962C8B-B14F-4D97-AF65-F5344CB8AC3E}">
        <p14:creationId xmlns:p14="http://schemas.microsoft.com/office/powerpoint/2010/main" xmlns="" val="431340853"/>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anim calcmode="lin" valueType="num">
                                      <p:cBhvr>
                                        <p:cTn id="22" dur="2000" fill="hold"/>
                                        <p:tgtEl>
                                          <p:spTgt spid="4"/>
                                        </p:tgtEl>
                                        <p:attrNameLst>
                                          <p:attrName>ppt_w</p:attrName>
                                        </p:attrNameLst>
                                      </p:cBhvr>
                                      <p:tavLst>
                                        <p:tav tm="0" fmla="#ppt_w*sin(2.5*pi*$)">
                                          <p:val>
                                            <p:fltVal val="0"/>
                                          </p:val>
                                        </p:tav>
                                        <p:tav tm="100000">
                                          <p:val>
                                            <p:fltVal val="1"/>
                                          </p:val>
                                        </p:tav>
                                      </p:tavLst>
                                    </p:anim>
                                    <p:anim calcmode="lin" valueType="num">
                                      <p:cBhvr>
                                        <p:cTn id="23"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6286" y="908720"/>
            <a:ext cx="3568042" cy="584775"/>
          </a:xfrm>
          <a:prstGeom prst="rect">
            <a:avLst/>
          </a:prstGeom>
          <a:effectLst>
            <a:softEdge rad="63500"/>
          </a:effectLst>
        </p:spPr>
        <p:style>
          <a:lnRef idx="2">
            <a:schemeClr val="accent6"/>
          </a:lnRef>
          <a:fillRef idx="1">
            <a:schemeClr val="lt1"/>
          </a:fillRef>
          <a:effectRef idx="0">
            <a:schemeClr val="accent6"/>
          </a:effectRef>
          <a:fontRef idx="minor">
            <a:schemeClr val="dk1"/>
          </a:fontRef>
        </p:style>
        <p:txBody>
          <a:bodyPr wrap="square">
            <a:spAutoFit/>
          </a:bodyPr>
          <a:lstStyle/>
          <a:p>
            <a:pPr algn="r" rtl="1"/>
            <a:r>
              <a:rPr lang="fa-IR" sz="3200" b="1" dirty="0">
                <a:cs typeface="B Lotus" pitchFamily="2" charset="-78"/>
              </a:rPr>
              <a:t>شرح و تفسير</a:t>
            </a:r>
            <a:endParaRPr lang="en-US" sz="3200" dirty="0">
              <a:cs typeface="B Lotus" pitchFamily="2" charset="-78"/>
            </a:endParaRPr>
          </a:p>
        </p:txBody>
      </p:sp>
      <p:sp>
        <p:nvSpPr>
          <p:cNvPr id="3" name="Rectangle 2"/>
          <p:cNvSpPr/>
          <p:nvPr/>
        </p:nvSpPr>
        <p:spPr>
          <a:xfrm>
            <a:off x="899592" y="1844824"/>
            <a:ext cx="7344815" cy="523220"/>
          </a:xfrm>
          <a:prstGeom prst="rect">
            <a:avLst/>
          </a:prstGeom>
        </p:spPr>
        <p:txBody>
          <a:bodyPr wrap="square">
            <a:spAutoFit/>
          </a:bodyPr>
          <a:lstStyle/>
          <a:p>
            <a:pPr algn="just" rtl="1"/>
            <a:r>
              <a:rPr lang="fa-IR" sz="2800" dirty="0">
                <a:cs typeface="B Lotus" pitchFamily="2" charset="-78"/>
              </a:rPr>
              <a:t>«إِنَّمـا وَلِيُّكُم اللهُ وَرَسُولُهُ وَالَّذينَ آمَنُوا</a:t>
            </a:r>
            <a:r>
              <a:rPr lang="fa-IR" sz="2800" dirty="0" smtClean="0">
                <a:cs typeface="B Lotus" pitchFamily="2" charset="-78"/>
              </a:rPr>
              <a:t>»</a:t>
            </a:r>
            <a:r>
              <a:rPr lang="en-US" sz="2800" dirty="0" smtClean="0">
                <a:cs typeface="B Lotus" pitchFamily="2" charset="-78"/>
              </a:rPr>
              <a:t> : </a:t>
            </a:r>
            <a:endParaRPr lang="en-US" sz="2800" dirty="0">
              <a:cs typeface="B Lotus" pitchFamily="2" charset="-78"/>
            </a:endParaRPr>
          </a:p>
        </p:txBody>
      </p:sp>
      <p:sp>
        <p:nvSpPr>
          <p:cNvPr id="4" name="Rectangle 3"/>
          <p:cNvSpPr/>
          <p:nvPr/>
        </p:nvSpPr>
        <p:spPr>
          <a:xfrm>
            <a:off x="899593" y="2564904"/>
            <a:ext cx="7344814" cy="1384995"/>
          </a:xfrm>
          <a:prstGeom prst="rect">
            <a:avLst/>
          </a:prstGeom>
        </p:spPr>
        <p:txBody>
          <a:bodyPr wrap="square">
            <a:spAutoFit/>
          </a:bodyPr>
          <a:lstStyle/>
          <a:p>
            <a:pPr algn="r" rtl="1"/>
            <a:r>
              <a:rPr lang="fa-IR" sz="2800" dirty="0" smtClean="0">
                <a:cs typeface="B Lotus" pitchFamily="2" charset="-78"/>
              </a:rPr>
              <a:t>كلمه </a:t>
            </a:r>
            <a:r>
              <a:rPr lang="fa-IR" sz="2800" dirty="0">
                <a:cs typeface="B Lotus" pitchFamily="2" charset="-78"/>
              </a:rPr>
              <a:t>إنَّما در ادبيّات عرب از الفاظ حصر شمرده شده است و معادل فارسى آن، كلمه «فقط» يا جمله «اين است و جز اين نيست» </a:t>
            </a:r>
            <a:r>
              <a:rPr lang="fa-IR" sz="2800" dirty="0" smtClean="0">
                <a:cs typeface="B Lotus" pitchFamily="2" charset="-78"/>
              </a:rPr>
              <a:t>مى</a:t>
            </a:r>
            <a:r>
              <a:rPr lang="en-US" sz="2800" dirty="0" smtClean="0">
                <a:cs typeface="B Lotus" pitchFamily="2" charset="-78"/>
              </a:rPr>
              <a:t> </a:t>
            </a:r>
            <a:r>
              <a:rPr lang="fa-IR" sz="2800" dirty="0" smtClean="0">
                <a:cs typeface="B Lotus" pitchFamily="2" charset="-78"/>
              </a:rPr>
              <a:t>باشد .</a:t>
            </a:r>
            <a:endParaRPr lang="fa-IR" sz="2800" dirty="0">
              <a:cs typeface="B Lotus" pitchFamily="2" charset="-78"/>
            </a:endParaRPr>
          </a:p>
        </p:txBody>
      </p:sp>
      <p:sp>
        <p:nvSpPr>
          <p:cNvPr id="5" name="Rectangle 4"/>
          <p:cNvSpPr/>
          <p:nvPr/>
        </p:nvSpPr>
        <p:spPr>
          <a:xfrm>
            <a:off x="899593" y="3789040"/>
            <a:ext cx="7344813" cy="2677656"/>
          </a:xfrm>
          <a:prstGeom prst="rect">
            <a:avLst/>
          </a:prstGeom>
        </p:spPr>
        <p:txBody>
          <a:bodyPr wrap="square">
            <a:spAutoFit/>
          </a:bodyPr>
          <a:lstStyle/>
          <a:p>
            <a:pPr algn="just" rtl="1"/>
            <a:r>
              <a:rPr lang="fa-IR" sz="2800" dirty="0" smtClean="0">
                <a:cs typeface="B Lotus" pitchFamily="2" charset="-78"/>
              </a:rPr>
              <a:t>بنابراين</a:t>
            </a:r>
            <a:r>
              <a:rPr lang="fa-IR" sz="2800" dirty="0">
                <a:cs typeface="B Lotus" pitchFamily="2" charset="-78"/>
              </a:rPr>
              <a:t>، ولى و سرپرست شما مؤمنان، فقط سه دسته اى هستند كه در آيه شريفه آمده </a:t>
            </a:r>
            <a:r>
              <a:rPr lang="fa-IR" sz="2800" dirty="0" smtClean="0">
                <a:cs typeface="B Lotus" pitchFamily="2" charset="-78"/>
              </a:rPr>
              <a:t>است :</a:t>
            </a:r>
          </a:p>
          <a:p>
            <a:pPr algn="just" rtl="1"/>
            <a:r>
              <a:rPr lang="fa-IR" sz="2800" dirty="0" smtClean="0">
                <a:cs typeface="B Lotus" pitchFamily="2" charset="-78"/>
              </a:rPr>
              <a:t>1ـ </a:t>
            </a:r>
            <a:r>
              <a:rPr lang="fa-IR" sz="2800" dirty="0">
                <a:cs typeface="B Lotus" pitchFamily="2" charset="-78"/>
              </a:rPr>
              <a:t>خداوند 2ـ رسول خدا (صلى الله عليه وآله) 3ـ «الذين آمنوا; آنها كه ايمان آورده اند» البتّه نه تمام مؤمنان; بلكه بعضى از آنها طبق شرائطى كه در ادامه آيه آمده است</a:t>
            </a:r>
            <a:endParaRPr lang="en-US" sz="2800" dirty="0"/>
          </a:p>
          <a:p>
            <a:pPr algn="just" rtl="1"/>
            <a:endParaRPr lang="fa-IR" sz="2800" dirty="0">
              <a:cs typeface="B Lotus" pitchFamily="2" charset="-78"/>
            </a:endParaRPr>
          </a:p>
        </p:txBody>
      </p:sp>
    </p:spTree>
    <p:extLst>
      <p:ext uri="{BB962C8B-B14F-4D97-AF65-F5344CB8AC3E}">
        <p14:creationId xmlns:p14="http://schemas.microsoft.com/office/powerpoint/2010/main" xmlns="" val="2325909637"/>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4"/>
                                        </p:tgtEl>
                                        <p:attrNameLst>
                                          <p:attrName>ppt_y</p:attrName>
                                        </p:attrNameLst>
                                      </p:cBhvr>
                                      <p:tavLst>
                                        <p:tav tm="0">
                                          <p:val>
                                            <p:strVal val="#ppt_y"/>
                                          </p:val>
                                        </p:tav>
                                        <p:tav tm="100000">
                                          <p:val>
                                            <p:strVal val="#ppt_y"/>
                                          </p:val>
                                        </p:tav>
                                      </p:tavLst>
                                    </p:anim>
                                    <p:anim calcmode="lin" valueType="num">
                                      <p:cBhvr>
                                        <p:cTn id="2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5"/>
                                        </p:tgtEl>
                                        <p:attrNameLst>
                                          <p:attrName>style.visibility</p:attrName>
                                        </p:attrNameLst>
                                      </p:cBhvr>
                                      <p:to>
                                        <p:strVal val="visible"/>
                                      </p:to>
                                    </p:set>
                                    <p:anim by="(-#ppt_w*2)" calcmode="lin" valueType="num">
                                      <p:cBhvr rctx="PPT">
                                        <p:cTn id="30" dur="500" autoRev="1" fill="hold">
                                          <p:stCondLst>
                                            <p:cond delay="0"/>
                                          </p:stCondLst>
                                        </p:cTn>
                                        <p:tgtEl>
                                          <p:spTgt spid="5"/>
                                        </p:tgtEl>
                                        <p:attrNameLst>
                                          <p:attrName>ppt_w</p:attrName>
                                        </p:attrNameLst>
                                      </p:cBhvr>
                                    </p:anim>
                                    <p:anim by="(#ppt_w*0.50)" calcmode="lin" valueType="num">
                                      <p:cBhvr>
                                        <p:cTn id="31" dur="500" decel="50000" autoRev="1" fill="hold">
                                          <p:stCondLst>
                                            <p:cond delay="0"/>
                                          </p:stCondLst>
                                        </p:cTn>
                                        <p:tgtEl>
                                          <p:spTgt spid="5"/>
                                        </p:tgtEl>
                                        <p:attrNameLst>
                                          <p:attrName>ppt_x</p:attrName>
                                        </p:attrNameLst>
                                      </p:cBhvr>
                                    </p:anim>
                                    <p:anim from="(-#ppt_h/2)" to="(#ppt_y)" calcmode="lin" valueType="num">
                                      <p:cBhvr>
                                        <p:cTn id="32" dur="1000" fill="hold">
                                          <p:stCondLst>
                                            <p:cond delay="0"/>
                                          </p:stCondLst>
                                        </p:cTn>
                                        <p:tgtEl>
                                          <p:spTgt spid="5"/>
                                        </p:tgtEl>
                                        <p:attrNameLst>
                                          <p:attrName>ppt_y</p:attrName>
                                        </p:attrNameLst>
                                      </p:cBhvr>
                                    </p:anim>
                                    <p:animRot by="21600000">
                                      <p:cBhvr>
                                        <p:cTn id="33"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052736"/>
            <a:ext cx="5650906" cy="523220"/>
          </a:xfrm>
          <a:prstGeom prst="rect">
            <a:avLst/>
          </a:prstGeom>
        </p:spPr>
        <p:txBody>
          <a:bodyPr wrap="none">
            <a:spAutoFit/>
          </a:bodyPr>
          <a:lstStyle/>
          <a:p>
            <a:pPr algn="just" rtl="1"/>
            <a:r>
              <a:rPr lang="fa-IR" sz="2800" dirty="0">
                <a:cs typeface="B Lotus" pitchFamily="2" charset="-78"/>
              </a:rPr>
              <a:t>«الَّذينَ يُقِيمُونَ الصَّلوةَ وَيُؤْتُونَ الزَّكاةَ وَهُمْ راكعُونَ» </a:t>
            </a:r>
            <a:endParaRPr lang="en-US" sz="2800" dirty="0">
              <a:cs typeface="B Lotus" pitchFamily="2" charset="-78"/>
            </a:endParaRPr>
          </a:p>
        </p:txBody>
      </p:sp>
      <p:sp>
        <p:nvSpPr>
          <p:cNvPr id="3" name="Rectangle 2"/>
          <p:cNvSpPr/>
          <p:nvPr/>
        </p:nvSpPr>
        <p:spPr>
          <a:xfrm>
            <a:off x="755576" y="2136339"/>
            <a:ext cx="7560840" cy="3108543"/>
          </a:xfrm>
          <a:prstGeom prst="rect">
            <a:avLst/>
          </a:prstGeom>
        </p:spPr>
        <p:txBody>
          <a:bodyPr wrap="square">
            <a:spAutoFit/>
          </a:bodyPr>
          <a:lstStyle/>
          <a:p>
            <a:pPr algn="just" rtl="1"/>
            <a:r>
              <a:rPr lang="fa-IR" sz="2800" dirty="0">
                <a:cs typeface="B Lotus" pitchFamily="2" charset="-78"/>
              </a:rPr>
              <a:t>گروه سوم </a:t>
            </a:r>
            <a:r>
              <a:rPr lang="fa-IR" sz="2800" dirty="0" smtClean="0">
                <a:cs typeface="B Lotus" pitchFamily="2" charset="-78"/>
              </a:rPr>
              <a:t>مؤمنان </a:t>
            </a:r>
            <a:r>
              <a:rPr lang="fa-IR" sz="2800" dirty="0">
                <a:cs typeface="B Lotus" pitchFamily="2" charset="-78"/>
              </a:rPr>
              <a:t>هستند، امّا نه همه مؤمنان; بلكه مؤمنانى </a:t>
            </a:r>
            <a:r>
              <a:rPr lang="fa-IR" sz="2800" dirty="0" smtClean="0">
                <a:cs typeface="B Lotus" pitchFamily="2" charset="-78"/>
              </a:rPr>
              <a:t>كه :</a:t>
            </a:r>
          </a:p>
          <a:p>
            <a:pPr algn="just" rtl="1"/>
            <a:endParaRPr lang="fa-IR" sz="2800" dirty="0" smtClean="0">
              <a:cs typeface="B Lotus" pitchFamily="2" charset="-78"/>
            </a:endParaRPr>
          </a:p>
          <a:p>
            <a:pPr algn="just" rtl="1"/>
            <a:r>
              <a:rPr lang="fa-IR" sz="2800" dirty="0" smtClean="0">
                <a:cs typeface="B Lotus" pitchFamily="2" charset="-78"/>
              </a:rPr>
              <a:t> </a:t>
            </a:r>
            <a:r>
              <a:rPr lang="fa-IR" sz="2800" dirty="0">
                <a:cs typeface="B Lotus" pitchFamily="2" charset="-78"/>
              </a:rPr>
              <a:t>اوّلا اقامه نماز مى كنند </a:t>
            </a:r>
            <a:endParaRPr lang="fa-IR" sz="2800" dirty="0" smtClean="0">
              <a:cs typeface="B Lotus" pitchFamily="2" charset="-78"/>
            </a:endParaRPr>
          </a:p>
          <a:p>
            <a:pPr algn="just" rtl="1"/>
            <a:endParaRPr lang="fa-IR" sz="2800" dirty="0" smtClean="0">
              <a:cs typeface="B Lotus" pitchFamily="2" charset="-78"/>
            </a:endParaRPr>
          </a:p>
          <a:p>
            <a:pPr algn="just" rtl="1"/>
            <a:r>
              <a:rPr lang="fa-IR" sz="2800" dirty="0" smtClean="0">
                <a:cs typeface="B Lotus" pitchFamily="2" charset="-78"/>
              </a:rPr>
              <a:t>دوما </a:t>
            </a:r>
            <a:r>
              <a:rPr lang="fa-IR" sz="2800" dirty="0">
                <a:cs typeface="B Lotus" pitchFamily="2" charset="-78"/>
              </a:rPr>
              <a:t>علاوه بر اقامه نماز، زكات مى </a:t>
            </a:r>
            <a:r>
              <a:rPr lang="fa-IR" sz="2800" dirty="0" smtClean="0">
                <a:cs typeface="B Lotus" pitchFamily="2" charset="-78"/>
              </a:rPr>
              <a:t>پردازند</a:t>
            </a:r>
          </a:p>
          <a:p>
            <a:pPr algn="just" rtl="1"/>
            <a:endParaRPr lang="fa-IR" sz="2800" dirty="0" smtClean="0">
              <a:cs typeface="B Lotus" pitchFamily="2" charset="-78"/>
            </a:endParaRPr>
          </a:p>
          <a:p>
            <a:pPr algn="just" rtl="1"/>
            <a:r>
              <a:rPr lang="fa-IR" sz="2800" dirty="0" smtClean="0">
                <a:cs typeface="B Lotus" pitchFamily="2" charset="-78"/>
              </a:rPr>
              <a:t>ثالثاً </a:t>
            </a:r>
            <a:r>
              <a:rPr lang="fa-IR" sz="2800" dirty="0">
                <a:cs typeface="B Lotus" pitchFamily="2" charset="-78"/>
              </a:rPr>
              <a:t>زكات را در حال ركوع نماز به مستحقّ آن مى دهند</a:t>
            </a:r>
            <a:r>
              <a:rPr lang="fa-IR" sz="2800" dirty="0" smtClean="0">
                <a:cs typeface="B Lotus" pitchFamily="2" charset="-78"/>
              </a:rPr>
              <a:t>.</a:t>
            </a:r>
            <a:endParaRPr lang="fa-IR" sz="2800" dirty="0">
              <a:cs typeface="B Lotus" pitchFamily="2" charset="-78"/>
            </a:endParaRPr>
          </a:p>
        </p:txBody>
      </p:sp>
    </p:spTree>
    <p:extLst>
      <p:ext uri="{BB962C8B-B14F-4D97-AF65-F5344CB8AC3E}">
        <p14:creationId xmlns:p14="http://schemas.microsoft.com/office/powerpoint/2010/main" xmlns="" val="1963043757"/>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6248" y="2897361"/>
            <a:ext cx="6340168" cy="523220"/>
          </a:xfrm>
          <a:prstGeom prst="rect">
            <a:avLst/>
          </a:prstGeom>
        </p:spPr>
        <p:txBody>
          <a:bodyPr wrap="square">
            <a:spAutoFit/>
          </a:bodyPr>
          <a:lstStyle/>
          <a:p>
            <a:pPr algn="just" rtl="1"/>
            <a:r>
              <a:rPr lang="fa-IR" sz="2800" dirty="0">
                <a:cs typeface="B Lotus" pitchFamily="2" charset="-78"/>
              </a:rPr>
              <a:t>نخست اين كه منظور از «ولى» در اين آيه چيست؟ </a:t>
            </a:r>
            <a:endParaRPr lang="en-US" sz="2800" dirty="0">
              <a:cs typeface="B Lotus" pitchFamily="2" charset="-78"/>
            </a:endParaRPr>
          </a:p>
        </p:txBody>
      </p:sp>
      <p:sp>
        <p:nvSpPr>
          <p:cNvPr id="3" name="Rectangle 2"/>
          <p:cNvSpPr/>
          <p:nvPr/>
        </p:nvSpPr>
        <p:spPr>
          <a:xfrm>
            <a:off x="755576" y="1793323"/>
            <a:ext cx="7560840" cy="954107"/>
          </a:xfrm>
          <a:prstGeom prst="rect">
            <a:avLst/>
          </a:prstGeom>
        </p:spPr>
        <p:txBody>
          <a:bodyPr wrap="square">
            <a:spAutoFit/>
          </a:bodyPr>
          <a:lstStyle/>
          <a:p>
            <a:pPr algn="just" rtl="1"/>
            <a:r>
              <a:rPr lang="fa-IR" sz="2800" dirty="0">
                <a:cs typeface="B Lotus" pitchFamily="2" charset="-78"/>
              </a:rPr>
              <a:t>آيه شريفه فوق از دو جهت ابهام </a:t>
            </a:r>
            <a:r>
              <a:rPr lang="fa-IR" sz="2800" dirty="0" smtClean="0">
                <a:cs typeface="B Lotus" pitchFamily="2" charset="-78"/>
              </a:rPr>
              <a:t>دارد</a:t>
            </a:r>
            <a:r>
              <a:rPr lang="fa-IR" sz="2800" dirty="0">
                <a:cs typeface="B Lotus" pitchFamily="2" charset="-78"/>
              </a:rPr>
              <a:t> </a:t>
            </a:r>
            <a:r>
              <a:rPr lang="fa-IR" sz="2800" dirty="0" smtClean="0">
                <a:cs typeface="B Lotus" pitchFamily="2" charset="-78"/>
              </a:rPr>
              <a:t>:</a:t>
            </a:r>
          </a:p>
          <a:p>
            <a:pPr algn="just" rtl="1"/>
            <a:r>
              <a:rPr lang="fa-IR" sz="2800" dirty="0" smtClean="0">
                <a:cs typeface="B Lotus" pitchFamily="2" charset="-78"/>
              </a:rPr>
              <a:t> </a:t>
            </a:r>
            <a:endParaRPr lang="en-US" sz="2800" dirty="0">
              <a:cs typeface="B Lotus" pitchFamily="2" charset="-78"/>
            </a:endParaRPr>
          </a:p>
        </p:txBody>
      </p:sp>
      <p:sp>
        <p:nvSpPr>
          <p:cNvPr id="4" name="Rectangle 3"/>
          <p:cNvSpPr/>
          <p:nvPr/>
        </p:nvSpPr>
        <p:spPr>
          <a:xfrm>
            <a:off x="789994" y="3861048"/>
            <a:ext cx="7560840" cy="954107"/>
          </a:xfrm>
          <a:prstGeom prst="rect">
            <a:avLst/>
          </a:prstGeom>
        </p:spPr>
        <p:txBody>
          <a:bodyPr wrap="square">
            <a:spAutoFit/>
          </a:bodyPr>
          <a:lstStyle/>
          <a:p>
            <a:pPr algn="just" rtl="1"/>
            <a:r>
              <a:rPr lang="fa-IR" sz="2800" dirty="0">
                <a:cs typeface="B Lotus" pitchFamily="2" charset="-78"/>
              </a:rPr>
              <a:t>ديگر اين كه مراد از اَلَّذينَ آمَنُوا» با آن قيود سه گانه چه </a:t>
            </a:r>
            <a:r>
              <a:rPr lang="fa-IR" sz="2800" dirty="0" smtClean="0">
                <a:cs typeface="B Lotus" pitchFamily="2" charset="-78"/>
              </a:rPr>
              <a:t>كسى       </a:t>
            </a:r>
            <a:r>
              <a:rPr lang="fa-IR" sz="2800" dirty="0">
                <a:cs typeface="B Lotus" pitchFamily="2" charset="-78"/>
              </a:rPr>
              <a:t>مى باشد؟ </a:t>
            </a:r>
            <a:endParaRPr lang="en-US" sz="2800" dirty="0">
              <a:cs typeface="B Lotus" pitchFamily="2" charset="-78"/>
            </a:endParaRPr>
          </a:p>
        </p:txBody>
      </p:sp>
    </p:spTree>
    <p:extLst>
      <p:ext uri="{BB962C8B-B14F-4D97-AF65-F5344CB8AC3E}">
        <p14:creationId xmlns:p14="http://schemas.microsoft.com/office/powerpoint/2010/main" xmlns="" val="2199972599"/>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80">
                                          <p:stCondLst>
                                            <p:cond delay="0"/>
                                          </p:stCondLst>
                                        </p:cTn>
                                        <p:tgtEl>
                                          <p:spTgt spid="4"/>
                                        </p:tgtEl>
                                      </p:cBhvr>
                                    </p:animEffect>
                                    <p:anim calcmode="lin" valueType="num">
                                      <p:cBhvr>
                                        <p:cTn id="31"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6" dur="26">
                                          <p:stCondLst>
                                            <p:cond delay="650"/>
                                          </p:stCondLst>
                                        </p:cTn>
                                        <p:tgtEl>
                                          <p:spTgt spid="4"/>
                                        </p:tgtEl>
                                      </p:cBhvr>
                                      <p:to x="100000" y="60000"/>
                                    </p:animScale>
                                    <p:animScale>
                                      <p:cBhvr>
                                        <p:cTn id="37" dur="166" decel="50000">
                                          <p:stCondLst>
                                            <p:cond delay="676"/>
                                          </p:stCondLst>
                                        </p:cTn>
                                        <p:tgtEl>
                                          <p:spTgt spid="4"/>
                                        </p:tgtEl>
                                      </p:cBhvr>
                                      <p:to x="100000" y="100000"/>
                                    </p:animScale>
                                    <p:animScale>
                                      <p:cBhvr>
                                        <p:cTn id="38" dur="26">
                                          <p:stCondLst>
                                            <p:cond delay="1312"/>
                                          </p:stCondLst>
                                        </p:cTn>
                                        <p:tgtEl>
                                          <p:spTgt spid="4"/>
                                        </p:tgtEl>
                                      </p:cBhvr>
                                      <p:to x="100000" y="80000"/>
                                    </p:animScale>
                                    <p:animScale>
                                      <p:cBhvr>
                                        <p:cTn id="39" dur="166" decel="50000">
                                          <p:stCondLst>
                                            <p:cond delay="1338"/>
                                          </p:stCondLst>
                                        </p:cTn>
                                        <p:tgtEl>
                                          <p:spTgt spid="4"/>
                                        </p:tgtEl>
                                      </p:cBhvr>
                                      <p:to x="100000" y="100000"/>
                                    </p:animScale>
                                    <p:animScale>
                                      <p:cBhvr>
                                        <p:cTn id="40" dur="26">
                                          <p:stCondLst>
                                            <p:cond delay="1642"/>
                                          </p:stCondLst>
                                        </p:cTn>
                                        <p:tgtEl>
                                          <p:spTgt spid="4"/>
                                        </p:tgtEl>
                                      </p:cBhvr>
                                      <p:to x="100000" y="90000"/>
                                    </p:animScale>
                                    <p:animScale>
                                      <p:cBhvr>
                                        <p:cTn id="41" dur="166" decel="50000">
                                          <p:stCondLst>
                                            <p:cond delay="1668"/>
                                          </p:stCondLst>
                                        </p:cTn>
                                        <p:tgtEl>
                                          <p:spTgt spid="4"/>
                                        </p:tgtEl>
                                      </p:cBhvr>
                                      <p:to x="100000" y="100000"/>
                                    </p:animScale>
                                    <p:animScale>
                                      <p:cBhvr>
                                        <p:cTn id="42" dur="26">
                                          <p:stCondLst>
                                            <p:cond delay="1808"/>
                                          </p:stCondLst>
                                        </p:cTn>
                                        <p:tgtEl>
                                          <p:spTgt spid="4"/>
                                        </p:tgtEl>
                                      </p:cBhvr>
                                      <p:to x="100000" y="95000"/>
                                    </p:animScale>
                                    <p:animScale>
                                      <p:cBhvr>
                                        <p:cTn id="43"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5233" y="887500"/>
            <a:ext cx="4772460" cy="523220"/>
          </a:xfrm>
          <a:prstGeom prst="rect">
            <a:avLst/>
          </a:prstGeom>
          <a:effectLst>
            <a:softEdge rad="31750"/>
          </a:effectLst>
        </p:spPr>
        <p:style>
          <a:lnRef idx="2">
            <a:schemeClr val="accent6"/>
          </a:lnRef>
          <a:fillRef idx="1">
            <a:schemeClr val="lt1"/>
          </a:fillRef>
          <a:effectRef idx="0">
            <a:schemeClr val="accent6"/>
          </a:effectRef>
          <a:fontRef idx="minor">
            <a:schemeClr val="dk1"/>
          </a:fontRef>
        </p:style>
        <p:txBody>
          <a:bodyPr wrap="none">
            <a:spAutoFit/>
          </a:bodyPr>
          <a:lstStyle/>
          <a:p>
            <a:pPr algn="just" rtl="1"/>
            <a:r>
              <a:rPr lang="fa-IR" sz="2800" b="1" dirty="0">
                <a:cs typeface="B Lotus" pitchFamily="2" charset="-78"/>
              </a:rPr>
              <a:t>راه اوّل: تفسير آيه با قطع نظر از احاديث</a:t>
            </a:r>
            <a:endParaRPr lang="en-US" sz="2800" dirty="0">
              <a:cs typeface="B Lotus" pitchFamily="2" charset="-78"/>
            </a:endParaRPr>
          </a:p>
        </p:txBody>
      </p:sp>
      <p:sp>
        <p:nvSpPr>
          <p:cNvPr id="3" name="Rectangle 2"/>
          <p:cNvSpPr/>
          <p:nvPr/>
        </p:nvSpPr>
        <p:spPr>
          <a:xfrm>
            <a:off x="827584" y="1844824"/>
            <a:ext cx="7416824" cy="830997"/>
          </a:xfrm>
          <a:prstGeom prst="rect">
            <a:avLst/>
          </a:prstGeom>
        </p:spPr>
        <p:txBody>
          <a:bodyPr wrap="square">
            <a:spAutoFit/>
          </a:bodyPr>
          <a:lstStyle/>
          <a:p>
            <a:pPr algn="just" rtl="1"/>
            <a:r>
              <a:rPr lang="fa-IR" sz="2400" dirty="0">
                <a:cs typeface="B Lotus" pitchFamily="2" charset="-78"/>
              </a:rPr>
              <a:t>هنگامى كه به لغت مراجعه مى كنيم </a:t>
            </a:r>
            <a:r>
              <a:rPr lang="fa-IR" sz="2400" dirty="0" smtClean="0">
                <a:cs typeface="B Lotus" pitchFamily="2" charset="-78"/>
              </a:rPr>
              <a:t>مشاهده </a:t>
            </a:r>
            <a:r>
              <a:rPr lang="fa-IR" sz="2400" dirty="0">
                <a:cs typeface="B Lotus" pitchFamily="2" charset="-78"/>
              </a:rPr>
              <a:t>مى كنيم كه </a:t>
            </a:r>
            <a:r>
              <a:rPr lang="fa-IR" sz="2400" dirty="0" smtClean="0">
                <a:cs typeface="B Lotus" pitchFamily="2" charset="-78"/>
              </a:rPr>
              <a:t>كلمه </a:t>
            </a:r>
            <a:r>
              <a:rPr lang="fa-IR" sz="2400" dirty="0">
                <a:cs typeface="B Lotus" pitchFamily="2" charset="-78"/>
              </a:rPr>
              <a:t>«ولى» </a:t>
            </a:r>
            <a:r>
              <a:rPr lang="fa-IR" sz="2400" dirty="0" smtClean="0">
                <a:cs typeface="B Lotus" pitchFamily="2" charset="-78"/>
              </a:rPr>
              <a:t>به سه </a:t>
            </a:r>
            <a:r>
              <a:rPr lang="fa-IR" sz="2400" dirty="0">
                <a:cs typeface="B Lotus" pitchFamily="2" charset="-78"/>
              </a:rPr>
              <a:t>معنى باز مى گردد! اين سه معنى عبارتند از:</a:t>
            </a:r>
            <a:endParaRPr lang="en-US" sz="2400" dirty="0">
              <a:cs typeface="B Lotus" pitchFamily="2" charset="-78"/>
            </a:endParaRPr>
          </a:p>
        </p:txBody>
      </p:sp>
      <p:sp>
        <p:nvSpPr>
          <p:cNvPr id="4" name="Rectangle 3"/>
          <p:cNvSpPr/>
          <p:nvPr/>
        </p:nvSpPr>
        <p:spPr>
          <a:xfrm>
            <a:off x="827584" y="3105835"/>
            <a:ext cx="7416824" cy="461665"/>
          </a:xfrm>
          <a:prstGeom prst="rect">
            <a:avLst/>
          </a:prstGeom>
        </p:spPr>
        <p:txBody>
          <a:bodyPr wrap="square">
            <a:spAutoFit/>
          </a:bodyPr>
          <a:lstStyle/>
          <a:p>
            <a:pPr algn="r" rtl="1"/>
            <a:r>
              <a:rPr lang="fa-IR" sz="2400" dirty="0">
                <a:cs typeface="B Lotus" pitchFamily="2" charset="-78"/>
              </a:rPr>
              <a:t>1 ـ </a:t>
            </a:r>
            <a:r>
              <a:rPr lang="fa-IR" sz="2400" dirty="0" smtClean="0">
                <a:cs typeface="B Lotus" pitchFamily="2" charset="-78"/>
              </a:rPr>
              <a:t>يار </a:t>
            </a:r>
            <a:r>
              <a:rPr lang="fa-IR" sz="2400" dirty="0">
                <a:cs typeface="B Lotus" pitchFamily="2" charset="-78"/>
              </a:rPr>
              <a:t>و ياور و </a:t>
            </a:r>
            <a:r>
              <a:rPr lang="fa-IR" sz="2400" dirty="0" smtClean="0">
                <a:cs typeface="B Lotus" pitchFamily="2" charset="-78"/>
              </a:rPr>
              <a:t>ناصر.</a:t>
            </a:r>
            <a:endParaRPr lang="en-US" sz="2400" dirty="0">
              <a:cs typeface="B Lotus" pitchFamily="2" charset="-78"/>
            </a:endParaRPr>
          </a:p>
        </p:txBody>
      </p:sp>
      <p:sp>
        <p:nvSpPr>
          <p:cNvPr id="5" name="Rectangle 4"/>
          <p:cNvSpPr/>
          <p:nvPr/>
        </p:nvSpPr>
        <p:spPr>
          <a:xfrm>
            <a:off x="827584" y="3890665"/>
            <a:ext cx="7416824" cy="461665"/>
          </a:xfrm>
          <a:prstGeom prst="rect">
            <a:avLst/>
          </a:prstGeom>
        </p:spPr>
        <p:txBody>
          <a:bodyPr wrap="square">
            <a:spAutoFit/>
          </a:bodyPr>
          <a:lstStyle/>
          <a:p>
            <a:pPr algn="just" rtl="1"/>
            <a:r>
              <a:rPr lang="fa-IR" sz="2400" dirty="0">
                <a:cs typeface="B Lotus" pitchFamily="2" charset="-78"/>
              </a:rPr>
              <a:t>2 ـ </a:t>
            </a:r>
            <a:r>
              <a:rPr lang="fa-IR" sz="2400" dirty="0" smtClean="0">
                <a:cs typeface="B Lotus" pitchFamily="2" charset="-78"/>
              </a:rPr>
              <a:t>سرپرستى </a:t>
            </a:r>
            <a:r>
              <a:rPr lang="fa-IR" sz="2400" dirty="0">
                <a:cs typeface="B Lotus" pitchFamily="2" charset="-78"/>
              </a:rPr>
              <a:t>و صاحب اختيار </a:t>
            </a:r>
            <a:r>
              <a:rPr lang="fa-IR" sz="2400" dirty="0" smtClean="0">
                <a:cs typeface="B Lotus" pitchFamily="2" charset="-78"/>
              </a:rPr>
              <a:t>بودن</a:t>
            </a:r>
            <a:endParaRPr lang="en-US" sz="2400" dirty="0">
              <a:cs typeface="B Lotus" pitchFamily="2" charset="-78"/>
            </a:endParaRPr>
          </a:p>
        </p:txBody>
      </p:sp>
      <p:sp>
        <p:nvSpPr>
          <p:cNvPr id="6" name="Rectangle 5"/>
          <p:cNvSpPr/>
          <p:nvPr/>
        </p:nvSpPr>
        <p:spPr>
          <a:xfrm>
            <a:off x="858102" y="4638327"/>
            <a:ext cx="7416824" cy="461665"/>
          </a:xfrm>
          <a:prstGeom prst="rect">
            <a:avLst/>
          </a:prstGeom>
        </p:spPr>
        <p:txBody>
          <a:bodyPr wrap="square">
            <a:spAutoFit/>
          </a:bodyPr>
          <a:lstStyle/>
          <a:p>
            <a:pPr algn="just" rtl="1"/>
            <a:r>
              <a:rPr lang="fa-IR" sz="2400" dirty="0">
                <a:cs typeface="B Lotus" pitchFamily="2" charset="-78"/>
              </a:rPr>
              <a:t>3 ـ </a:t>
            </a:r>
            <a:r>
              <a:rPr lang="fa-IR" sz="2400" dirty="0" smtClean="0">
                <a:cs typeface="B Lotus" pitchFamily="2" charset="-78"/>
              </a:rPr>
              <a:t>دوست </a:t>
            </a:r>
            <a:r>
              <a:rPr lang="fa-IR" sz="2400" dirty="0">
                <a:cs typeface="B Lotus" pitchFamily="2" charset="-78"/>
              </a:rPr>
              <a:t>و </a:t>
            </a:r>
            <a:r>
              <a:rPr lang="fa-IR" sz="2400" dirty="0" smtClean="0">
                <a:cs typeface="B Lotus" pitchFamily="2" charset="-78"/>
              </a:rPr>
              <a:t>رفيق ; </a:t>
            </a:r>
            <a:r>
              <a:rPr lang="fa-IR" sz="2400" dirty="0">
                <a:cs typeface="B Lotus" pitchFamily="2" charset="-78"/>
              </a:rPr>
              <a:t>هر چند انسان را نصرت و يارى نكند.</a:t>
            </a:r>
            <a:endParaRPr lang="en-US" sz="2400" dirty="0">
              <a:cs typeface="B Lotus" pitchFamily="2" charset="-78"/>
            </a:endParaRPr>
          </a:p>
        </p:txBody>
      </p:sp>
    </p:spTree>
    <p:extLst>
      <p:ext uri="{BB962C8B-B14F-4D97-AF65-F5344CB8AC3E}">
        <p14:creationId xmlns:p14="http://schemas.microsoft.com/office/powerpoint/2010/main" xmlns="" val="2015909679"/>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2000"/>
                                        <p:tgtEl>
                                          <p:spTgt spid="4"/>
                                        </p:tgtEl>
                                      </p:cBhvr>
                                    </p:animEffect>
                                    <p:anim calcmode="lin" valueType="num">
                                      <p:cBhvr>
                                        <p:cTn id="21" dur="2000" fill="hold"/>
                                        <p:tgtEl>
                                          <p:spTgt spid="4"/>
                                        </p:tgtEl>
                                        <p:attrNameLst>
                                          <p:attrName>ppt_w</p:attrName>
                                        </p:attrNameLst>
                                      </p:cBhvr>
                                      <p:tavLst>
                                        <p:tav tm="0" fmla="#ppt_w*sin(2.5*pi*$)">
                                          <p:val>
                                            <p:fltVal val="0"/>
                                          </p:val>
                                        </p:tav>
                                        <p:tav tm="100000">
                                          <p:val>
                                            <p:fltVal val="1"/>
                                          </p:val>
                                        </p:tav>
                                      </p:tavLst>
                                    </p:anim>
                                    <p:anim calcmode="lin" valueType="num">
                                      <p:cBhvr>
                                        <p:cTn id="22"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ppt_w</p:attrName>
                                        </p:attrNameLst>
                                      </p:cBhvr>
                                      <p:tavLst>
                                        <p:tav tm="0" fmla="#ppt_w*sin(2.5*pi*$)">
                                          <p:val>
                                            <p:fltVal val="0"/>
                                          </p:val>
                                        </p:tav>
                                        <p:tav tm="100000">
                                          <p:val>
                                            <p:fltVal val="1"/>
                                          </p:val>
                                        </p:tav>
                                      </p:tavLst>
                                    </p:anim>
                                    <p:anim calcmode="lin" valueType="num">
                                      <p:cBhvr>
                                        <p:cTn id="2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45"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2000"/>
                                        <p:tgtEl>
                                          <p:spTgt spid="6"/>
                                        </p:tgtEl>
                                      </p:cBhvr>
                                    </p:animEffect>
                                    <p:anim calcmode="lin" valueType="num">
                                      <p:cBhvr>
                                        <p:cTn id="35" dur="2000" fill="hold"/>
                                        <p:tgtEl>
                                          <p:spTgt spid="6"/>
                                        </p:tgtEl>
                                        <p:attrNameLst>
                                          <p:attrName>ppt_w</p:attrName>
                                        </p:attrNameLst>
                                      </p:cBhvr>
                                      <p:tavLst>
                                        <p:tav tm="0" fmla="#ppt_w*sin(2.5*pi*$)">
                                          <p:val>
                                            <p:fltVal val="0"/>
                                          </p:val>
                                        </p:tav>
                                        <p:tav tm="100000">
                                          <p:val>
                                            <p:fltVal val="1"/>
                                          </p:val>
                                        </p:tav>
                                      </p:tavLst>
                                    </p:anim>
                                    <p:anim calcmode="lin" valueType="num">
                                      <p:cBhvr>
                                        <p:cTn id="36"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1787" y="811768"/>
            <a:ext cx="3126176" cy="523220"/>
          </a:xfrm>
          <a:prstGeom prst="rect">
            <a:avLst/>
          </a:prstGeom>
        </p:spPr>
        <p:style>
          <a:lnRef idx="1">
            <a:schemeClr val="accent6"/>
          </a:lnRef>
          <a:fillRef idx="3">
            <a:schemeClr val="accent6"/>
          </a:fillRef>
          <a:effectRef idx="2">
            <a:schemeClr val="accent6"/>
          </a:effectRef>
          <a:fontRef idx="minor">
            <a:schemeClr val="lt1"/>
          </a:fontRef>
        </p:style>
        <p:txBody>
          <a:bodyPr wrap="none">
            <a:spAutoFit/>
          </a:bodyPr>
          <a:lstStyle/>
          <a:p>
            <a:pPr algn="just" rtl="1"/>
            <a:r>
              <a:rPr lang="fa-IR" sz="2800" b="1" dirty="0">
                <a:cs typeface="B Lotus" pitchFamily="2" charset="-78"/>
              </a:rPr>
              <a:t>«ولى» در استعمالات قرآن</a:t>
            </a:r>
            <a:endParaRPr lang="en-US" sz="2800" dirty="0">
              <a:cs typeface="B Lotus" pitchFamily="2" charset="-78"/>
            </a:endParaRPr>
          </a:p>
        </p:txBody>
      </p:sp>
      <p:sp>
        <p:nvSpPr>
          <p:cNvPr id="3" name="Rectangle 2"/>
          <p:cNvSpPr/>
          <p:nvPr/>
        </p:nvSpPr>
        <p:spPr>
          <a:xfrm>
            <a:off x="827584" y="1700808"/>
            <a:ext cx="7560839" cy="830997"/>
          </a:xfrm>
          <a:prstGeom prst="rect">
            <a:avLst/>
          </a:prstGeom>
        </p:spPr>
        <p:txBody>
          <a:bodyPr wrap="square">
            <a:spAutoFit/>
          </a:bodyPr>
          <a:lstStyle/>
          <a:p>
            <a:pPr algn="just" rtl="1"/>
            <a:r>
              <a:rPr lang="fa-IR" sz="2400" dirty="0">
                <a:cs typeface="B Lotus" pitchFamily="2" charset="-78"/>
              </a:rPr>
              <a:t>كلمه «ولى» و «اولياء» نزديك به هفتاد بار در قرآن مجيد استعمال شده و در معانى مختلفى به كار رفته است.</a:t>
            </a:r>
            <a:endParaRPr lang="en-US" sz="2400" dirty="0">
              <a:cs typeface="B Lotus" pitchFamily="2" charset="-78"/>
            </a:endParaRPr>
          </a:p>
        </p:txBody>
      </p:sp>
      <p:sp>
        <p:nvSpPr>
          <p:cNvPr id="4" name="Rectangle 3"/>
          <p:cNvSpPr/>
          <p:nvPr/>
        </p:nvSpPr>
        <p:spPr>
          <a:xfrm>
            <a:off x="827585" y="2782669"/>
            <a:ext cx="7560838" cy="461665"/>
          </a:xfrm>
          <a:prstGeom prst="rect">
            <a:avLst/>
          </a:prstGeom>
        </p:spPr>
        <p:txBody>
          <a:bodyPr wrap="square">
            <a:spAutoFit/>
          </a:bodyPr>
          <a:lstStyle/>
          <a:p>
            <a:pPr algn="just" rtl="1"/>
            <a:r>
              <a:rPr lang="fa-IR" sz="2400" dirty="0">
                <a:cs typeface="B Lotus" pitchFamily="2" charset="-78"/>
              </a:rPr>
              <a:t>1ـ در بعضى از آيات به معناى «يار» و «ياور» و «ناصر» استعمال شده است;</a:t>
            </a:r>
            <a:endParaRPr lang="en-US" sz="2400" dirty="0">
              <a:cs typeface="B Lotus" pitchFamily="2" charset="-78"/>
            </a:endParaRPr>
          </a:p>
        </p:txBody>
      </p:sp>
      <p:sp>
        <p:nvSpPr>
          <p:cNvPr id="5" name="Rectangle 4"/>
          <p:cNvSpPr/>
          <p:nvPr/>
        </p:nvSpPr>
        <p:spPr>
          <a:xfrm>
            <a:off x="827585" y="3437302"/>
            <a:ext cx="7560837" cy="1261884"/>
          </a:xfrm>
          <a:prstGeom prst="rect">
            <a:avLst/>
          </a:prstGeom>
        </p:spPr>
        <p:txBody>
          <a:bodyPr wrap="square">
            <a:spAutoFit/>
          </a:bodyPr>
          <a:lstStyle/>
          <a:p>
            <a:pPr algn="just" rtl="1"/>
            <a:r>
              <a:rPr lang="fa-IR" sz="2400" dirty="0">
                <a:cs typeface="B Lotus" pitchFamily="2" charset="-78"/>
              </a:rPr>
              <a:t>مثل آيه شريفه 107 سوره </a:t>
            </a:r>
            <a:r>
              <a:rPr lang="fa-IR" sz="2400" dirty="0" smtClean="0">
                <a:cs typeface="B Lotus" pitchFamily="2" charset="-78"/>
              </a:rPr>
              <a:t>بقره :</a:t>
            </a:r>
          </a:p>
          <a:p>
            <a:pPr algn="just" rtl="1"/>
            <a:endParaRPr lang="fa-IR" sz="2400" dirty="0">
              <a:cs typeface="B Lotus" pitchFamily="2" charset="-78"/>
            </a:endParaRPr>
          </a:p>
          <a:p>
            <a:pPr algn="just" rtl="1"/>
            <a:r>
              <a:rPr lang="fa-IR" sz="2800" dirty="0">
                <a:cs typeface="B Lotus" pitchFamily="2" charset="-78"/>
              </a:rPr>
              <a:t>وَمـا لَكُمْ مِنْ دُونِ اللهِ مِنْ وَلِىٍّ وَلا نَصير</a:t>
            </a:r>
          </a:p>
        </p:txBody>
      </p:sp>
      <p:sp>
        <p:nvSpPr>
          <p:cNvPr id="6" name="Rectangle 5"/>
          <p:cNvSpPr/>
          <p:nvPr/>
        </p:nvSpPr>
        <p:spPr>
          <a:xfrm>
            <a:off x="2560008" y="4797152"/>
            <a:ext cx="5828414" cy="461665"/>
          </a:xfrm>
          <a:prstGeom prst="rect">
            <a:avLst/>
          </a:prstGeom>
        </p:spPr>
        <p:txBody>
          <a:bodyPr wrap="square">
            <a:spAutoFit/>
          </a:bodyPr>
          <a:lstStyle/>
          <a:p>
            <a:pPr algn="just" rtl="1"/>
            <a:r>
              <a:rPr lang="fa-IR" sz="2400" dirty="0">
                <a:cs typeface="B Lotus" pitchFamily="2" charset="-78"/>
              </a:rPr>
              <a:t>و جز خدا، ولىّ و ياورى براى شما نيست.</a:t>
            </a:r>
            <a:endParaRPr lang="en-US" sz="2400" dirty="0">
              <a:cs typeface="B Lotus" pitchFamily="2" charset="-78"/>
            </a:endParaRPr>
          </a:p>
        </p:txBody>
      </p:sp>
    </p:spTree>
    <p:extLst>
      <p:ext uri="{BB962C8B-B14F-4D97-AF65-F5344CB8AC3E}">
        <p14:creationId xmlns:p14="http://schemas.microsoft.com/office/powerpoint/2010/main" xmlns="" val="3952101217"/>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circle(in)">
                                      <p:cBhvr>
                                        <p:cTn id="29" dur="20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randombar(horizontal)">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91884" y="1070301"/>
            <a:ext cx="4998483" cy="461665"/>
          </a:xfrm>
          <a:prstGeom prst="rect">
            <a:avLst/>
          </a:prstGeom>
        </p:spPr>
        <p:txBody>
          <a:bodyPr wrap="none">
            <a:spAutoFit/>
          </a:bodyPr>
          <a:lstStyle/>
          <a:p>
            <a:pPr algn="just" rtl="1"/>
            <a:r>
              <a:rPr lang="fa-IR" sz="2400" dirty="0">
                <a:cs typeface="B Lotus" pitchFamily="2" charset="-78"/>
              </a:rPr>
              <a:t>2ـ «ولى» در برخى از آيات به معناى «معبود» </a:t>
            </a:r>
            <a:r>
              <a:rPr lang="fa-IR" sz="2400" dirty="0" smtClean="0">
                <a:cs typeface="B Lotus" pitchFamily="2" charset="-78"/>
              </a:rPr>
              <a:t>است</a:t>
            </a:r>
            <a:r>
              <a:rPr lang="fa-IR" sz="2400" dirty="0">
                <a:cs typeface="B Lotus" pitchFamily="2" charset="-78"/>
              </a:rPr>
              <a:t> </a:t>
            </a:r>
            <a:r>
              <a:rPr lang="fa-IR" sz="2400" dirty="0" smtClean="0">
                <a:cs typeface="B Lotus" pitchFamily="2" charset="-78"/>
              </a:rPr>
              <a:t>:</a:t>
            </a:r>
            <a:endParaRPr lang="en-US" sz="2400" dirty="0">
              <a:cs typeface="B Lotus" pitchFamily="2" charset="-78"/>
            </a:endParaRPr>
          </a:p>
        </p:txBody>
      </p:sp>
      <p:sp>
        <p:nvSpPr>
          <p:cNvPr id="3" name="Rectangle 2"/>
          <p:cNvSpPr/>
          <p:nvPr/>
        </p:nvSpPr>
        <p:spPr>
          <a:xfrm>
            <a:off x="3091884" y="1803096"/>
            <a:ext cx="5110693" cy="461665"/>
          </a:xfrm>
          <a:prstGeom prst="rect">
            <a:avLst/>
          </a:prstGeom>
        </p:spPr>
        <p:txBody>
          <a:bodyPr wrap="none">
            <a:spAutoFit/>
          </a:bodyPr>
          <a:lstStyle/>
          <a:p>
            <a:pPr algn="just" rtl="1"/>
            <a:r>
              <a:rPr lang="fa-IR" sz="2400" dirty="0">
                <a:cs typeface="B Lotus" pitchFamily="2" charset="-78"/>
              </a:rPr>
              <a:t>اَللهُ وَلِىُّ الَّذينَ آمَنُوا ... وَالَّذينَ كَفَرُوا اَوْلِيائُهُمُ الطّاغُوتُ</a:t>
            </a:r>
            <a:endParaRPr lang="en-US" sz="2400" dirty="0">
              <a:cs typeface="B Lotus" pitchFamily="2" charset="-78"/>
            </a:endParaRPr>
          </a:p>
        </p:txBody>
      </p:sp>
      <p:sp>
        <p:nvSpPr>
          <p:cNvPr id="4" name="Rectangle 3"/>
          <p:cNvSpPr/>
          <p:nvPr/>
        </p:nvSpPr>
        <p:spPr>
          <a:xfrm>
            <a:off x="827584" y="2564904"/>
            <a:ext cx="7374993" cy="830997"/>
          </a:xfrm>
          <a:prstGeom prst="rect">
            <a:avLst/>
          </a:prstGeom>
        </p:spPr>
        <p:txBody>
          <a:bodyPr wrap="square">
            <a:spAutoFit/>
          </a:bodyPr>
          <a:lstStyle/>
          <a:p>
            <a:pPr algn="just" rtl="1"/>
            <a:r>
              <a:rPr lang="fa-IR" sz="2400" dirty="0">
                <a:cs typeface="B Lotus" pitchFamily="2" charset="-78"/>
              </a:rPr>
              <a:t>خداوند، معبود كسانى است كه ايمان آورده اند... (امّا) كسانى كه كافر شدند، معبود آنها طاغوتها هستند.</a:t>
            </a:r>
            <a:endParaRPr lang="en-US" sz="2400" dirty="0">
              <a:cs typeface="B Lotus" pitchFamily="2" charset="-78"/>
            </a:endParaRPr>
          </a:p>
        </p:txBody>
      </p:sp>
      <p:sp>
        <p:nvSpPr>
          <p:cNvPr id="5" name="Rectangle 4"/>
          <p:cNvSpPr/>
          <p:nvPr/>
        </p:nvSpPr>
        <p:spPr>
          <a:xfrm>
            <a:off x="995688" y="3231999"/>
            <a:ext cx="1697901" cy="400110"/>
          </a:xfrm>
          <a:prstGeom prst="rect">
            <a:avLst/>
          </a:prstGeom>
        </p:spPr>
        <p:txBody>
          <a:bodyPr wrap="none">
            <a:spAutoFit/>
          </a:bodyPr>
          <a:lstStyle/>
          <a:p>
            <a:pPr algn="just" rtl="1"/>
            <a:r>
              <a:rPr lang="fa-IR" sz="2000" dirty="0">
                <a:cs typeface="B Lotus" pitchFamily="2" charset="-78"/>
              </a:rPr>
              <a:t>آيه 257 سوره بقره </a:t>
            </a:r>
            <a:endParaRPr lang="en-US" sz="2000" dirty="0">
              <a:cs typeface="B Lotus" pitchFamily="2" charset="-78"/>
            </a:endParaRPr>
          </a:p>
        </p:txBody>
      </p:sp>
      <p:sp>
        <p:nvSpPr>
          <p:cNvPr id="6" name="Rectangle 5"/>
          <p:cNvSpPr/>
          <p:nvPr/>
        </p:nvSpPr>
        <p:spPr>
          <a:xfrm>
            <a:off x="827585" y="4077072"/>
            <a:ext cx="7262782" cy="461665"/>
          </a:xfrm>
          <a:prstGeom prst="rect">
            <a:avLst/>
          </a:prstGeom>
        </p:spPr>
        <p:txBody>
          <a:bodyPr wrap="square">
            <a:spAutoFit/>
          </a:bodyPr>
          <a:lstStyle/>
          <a:p>
            <a:pPr algn="just" rtl="1"/>
            <a:r>
              <a:rPr lang="fa-IR" sz="2400" dirty="0">
                <a:cs typeface="B Lotus" pitchFamily="2" charset="-78"/>
              </a:rPr>
              <a:t>3ـ اين كلمه در قرآن مجيد به معناى «هادى» و «راهنما» نيز آمده است،</a:t>
            </a:r>
            <a:endParaRPr lang="en-US" sz="2400" dirty="0">
              <a:cs typeface="B Lotus" pitchFamily="2" charset="-78"/>
            </a:endParaRPr>
          </a:p>
        </p:txBody>
      </p:sp>
      <p:sp>
        <p:nvSpPr>
          <p:cNvPr id="7" name="Rectangle 6"/>
          <p:cNvSpPr/>
          <p:nvPr/>
        </p:nvSpPr>
        <p:spPr>
          <a:xfrm>
            <a:off x="827586" y="4725144"/>
            <a:ext cx="7262782" cy="461665"/>
          </a:xfrm>
          <a:prstGeom prst="rect">
            <a:avLst/>
          </a:prstGeom>
        </p:spPr>
        <p:txBody>
          <a:bodyPr wrap="square">
            <a:spAutoFit/>
          </a:bodyPr>
          <a:lstStyle/>
          <a:p>
            <a:pPr algn="just" rtl="1"/>
            <a:r>
              <a:rPr lang="fa-IR" sz="2400" dirty="0">
                <a:cs typeface="B Lotus" pitchFamily="2" charset="-78"/>
              </a:rPr>
              <a:t>وَمَنْ يُضْلِلْ فَلَنْ تَجِدَ لَهُ وَلِيّاً مُرْشِداً</a:t>
            </a:r>
            <a:endParaRPr lang="en-US" sz="2400" dirty="0">
              <a:cs typeface="B Lotus" pitchFamily="2" charset="-78"/>
            </a:endParaRPr>
          </a:p>
        </p:txBody>
      </p:sp>
      <p:sp>
        <p:nvSpPr>
          <p:cNvPr id="8" name="Rectangle 7"/>
          <p:cNvSpPr/>
          <p:nvPr/>
        </p:nvSpPr>
        <p:spPr>
          <a:xfrm>
            <a:off x="827586" y="5238492"/>
            <a:ext cx="7262782" cy="830997"/>
          </a:xfrm>
          <a:prstGeom prst="rect">
            <a:avLst/>
          </a:prstGeom>
        </p:spPr>
        <p:txBody>
          <a:bodyPr wrap="square">
            <a:spAutoFit/>
          </a:bodyPr>
          <a:lstStyle/>
          <a:p>
            <a:pPr algn="just" rtl="1"/>
            <a:r>
              <a:rPr lang="fa-IR" sz="2400" dirty="0">
                <a:cs typeface="B Lotus" pitchFamily="2" charset="-78"/>
              </a:rPr>
              <a:t>و هر كس را (خدا) گمراه نمايد، هرگز ولىّ و راهنمايى براى او نخواهى يافت.</a:t>
            </a:r>
            <a:endParaRPr lang="en-US" sz="2400" dirty="0">
              <a:cs typeface="B Lotus" pitchFamily="2" charset="-78"/>
            </a:endParaRPr>
          </a:p>
        </p:txBody>
      </p:sp>
      <p:sp>
        <p:nvSpPr>
          <p:cNvPr id="9" name="Rectangle 8"/>
          <p:cNvSpPr/>
          <p:nvPr/>
        </p:nvSpPr>
        <p:spPr>
          <a:xfrm>
            <a:off x="971600" y="5734666"/>
            <a:ext cx="1693092" cy="400110"/>
          </a:xfrm>
          <a:prstGeom prst="rect">
            <a:avLst/>
          </a:prstGeom>
        </p:spPr>
        <p:txBody>
          <a:bodyPr wrap="none">
            <a:spAutoFit/>
          </a:bodyPr>
          <a:lstStyle/>
          <a:p>
            <a:pPr algn="r" rtl="1"/>
            <a:r>
              <a:rPr lang="fa-IR" sz="2000" dirty="0">
                <a:cs typeface="B Lotus" pitchFamily="2" charset="-78"/>
              </a:rPr>
              <a:t>آيه 17 سوره كهف </a:t>
            </a:r>
            <a:endParaRPr lang="en-US" sz="2000" dirty="0">
              <a:cs typeface="B Lotus" pitchFamily="2" charset="-78"/>
            </a:endParaRPr>
          </a:p>
        </p:txBody>
      </p:sp>
    </p:spTree>
    <p:extLst>
      <p:ext uri="{BB962C8B-B14F-4D97-AF65-F5344CB8AC3E}">
        <p14:creationId xmlns:p14="http://schemas.microsoft.com/office/powerpoint/2010/main" xmlns="" val="606462398"/>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908720"/>
            <a:ext cx="6984776" cy="954107"/>
          </a:xfrm>
          <a:prstGeom prst="rect">
            <a:avLst/>
          </a:prstGeom>
        </p:spPr>
        <p:txBody>
          <a:bodyPr wrap="square">
            <a:spAutoFit/>
          </a:bodyPr>
          <a:lstStyle/>
          <a:p>
            <a:pPr algn="just" rtl="1"/>
            <a:r>
              <a:rPr lang="fa-IR" sz="2800" dirty="0">
                <a:cs typeface="B Lotus" pitchFamily="2" charset="-78"/>
              </a:rPr>
              <a:t>4ـ در بسيارى از آياتى كه مشتمل بر اين كلمه است، «ولى» به معناى سرپرست و صاحب اختيار است</a:t>
            </a:r>
            <a:endParaRPr lang="en-US" sz="2800" dirty="0">
              <a:cs typeface="B Lotus" pitchFamily="2" charset="-78"/>
            </a:endParaRPr>
          </a:p>
        </p:txBody>
      </p:sp>
      <p:sp>
        <p:nvSpPr>
          <p:cNvPr id="3" name="Rectangle 2"/>
          <p:cNvSpPr/>
          <p:nvPr/>
        </p:nvSpPr>
        <p:spPr>
          <a:xfrm>
            <a:off x="2582662" y="2041684"/>
            <a:ext cx="5445722" cy="523220"/>
          </a:xfrm>
          <a:prstGeom prst="rect">
            <a:avLst/>
          </a:prstGeom>
        </p:spPr>
        <p:txBody>
          <a:bodyPr wrap="none">
            <a:spAutoFit/>
          </a:bodyPr>
          <a:lstStyle/>
          <a:p>
            <a:pPr algn="just" rtl="1"/>
            <a:r>
              <a:rPr lang="fa-IR" sz="2800" dirty="0">
                <a:cs typeface="B Lotus" pitchFamily="2" charset="-78"/>
              </a:rPr>
              <a:t>الف ـ در آيه شريفه 28 سوره شورى مى خوانيم:</a:t>
            </a:r>
            <a:endParaRPr lang="en-US" sz="2800" dirty="0">
              <a:cs typeface="B Lotus" pitchFamily="2" charset="-78"/>
            </a:endParaRPr>
          </a:p>
        </p:txBody>
      </p:sp>
      <p:sp>
        <p:nvSpPr>
          <p:cNvPr id="4" name="Rectangle 3"/>
          <p:cNvSpPr/>
          <p:nvPr/>
        </p:nvSpPr>
        <p:spPr>
          <a:xfrm>
            <a:off x="1043608" y="2762925"/>
            <a:ext cx="6984776" cy="954107"/>
          </a:xfrm>
          <a:prstGeom prst="rect">
            <a:avLst/>
          </a:prstGeom>
        </p:spPr>
        <p:txBody>
          <a:bodyPr wrap="square">
            <a:spAutoFit/>
          </a:bodyPr>
          <a:lstStyle/>
          <a:p>
            <a:pPr algn="just" rtl="1"/>
            <a:r>
              <a:rPr lang="fa-IR" sz="2800" dirty="0">
                <a:cs typeface="B Lotus" pitchFamily="2" charset="-78"/>
              </a:rPr>
              <a:t>وَهُوَ الَّذي يُنَزِّلُ الْغَيْثَ مِنْ بَعْدِ مـا قَنَطُوا وَيَنْشُرُ رَحْمَتَهُ وَهُوَ الْوَلِىُّ الْحَمِيدُ</a:t>
            </a:r>
            <a:endParaRPr lang="en-US" sz="2800" dirty="0">
              <a:cs typeface="B Lotus" pitchFamily="2" charset="-78"/>
            </a:endParaRPr>
          </a:p>
        </p:txBody>
      </p:sp>
      <p:sp>
        <p:nvSpPr>
          <p:cNvPr id="5" name="Rectangle 4"/>
          <p:cNvSpPr/>
          <p:nvPr/>
        </p:nvSpPr>
        <p:spPr>
          <a:xfrm>
            <a:off x="1043608" y="3717032"/>
            <a:ext cx="6984776" cy="1384995"/>
          </a:xfrm>
          <a:prstGeom prst="rect">
            <a:avLst/>
          </a:prstGeom>
        </p:spPr>
        <p:txBody>
          <a:bodyPr wrap="square">
            <a:spAutoFit/>
          </a:bodyPr>
          <a:lstStyle/>
          <a:p>
            <a:pPr algn="just" rtl="1"/>
            <a:r>
              <a:rPr lang="fa-IR" sz="2800" dirty="0">
                <a:cs typeface="B Lotus" pitchFamily="2" charset="-78"/>
              </a:rPr>
              <a:t>او كسى است كه باران سودمند را پس از آن كه مأيوس شدند نازل مى كند و رحمت خويش را مى گستراند; و او ولىّ (و سرپرست) و ستوده است.</a:t>
            </a:r>
            <a:endParaRPr lang="en-US" sz="2800" dirty="0">
              <a:cs typeface="B Lotus" pitchFamily="2" charset="-78"/>
            </a:endParaRPr>
          </a:p>
        </p:txBody>
      </p:sp>
      <p:sp>
        <p:nvSpPr>
          <p:cNvPr id="6" name="Rectangle 5"/>
          <p:cNvSpPr/>
          <p:nvPr/>
        </p:nvSpPr>
        <p:spPr>
          <a:xfrm>
            <a:off x="1605546" y="5445224"/>
            <a:ext cx="5860900" cy="523220"/>
          </a:xfrm>
          <a:prstGeom prst="rect">
            <a:avLst/>
          </a:prstGeom>
          <a:effectLst>
            <a:outerShdw blurRad="40000" dist="20000" dir="5400000" rotWithShape="0">
              <a:srgbClr val="000000">
                <a:alpha val="38000"/>
              </a:srgbClr>
            </a:outerShdw>
            <a:softEdge rad="63500"/>
          </a:effectLst>
        </p:spPr>
        <p:style>
          <a:lnRef idx="1">
            <a:schemeClr val="dk1"/>
          </a:lnRef>
          <a:fillRef idx="2">
            <a:schemeClr val="dk1"/>
          </a:fillRef>
          <a:effectRef idx="1">
            <a:schemeClr val="dk1"/>
          </a:effectRef>
          <a:fontRef idx="minor">
            <a:schemeClr val="dk1"/>
          </a:fontRef>
        </p:style>
        <p:txBody>
          <a:bodyPr wrap="none">
            <a:spAutoFit/>
          </a:bodyPr>
          <a:lstStyle/>
          <a:p>
            <a:pPr algn="just" rtl="1"/>
            <a:r>
              <a:rPr lang="fa-IR" sz="2800" dirty="0">
                <a:cs typeface="B Lotus" pitchFamily="2" charset="-78"/>
              </a:rPr>
              <a:t>البتّه ولايت در اين آيه شريفه ولايت تكوينيّه است.</a:t>
            </a:r>
            <a:endParaRPr lang="en-US" sz="2800" dirty="0">
              <a:cs typeface="B Lotus" pitchFamily="2" charset="-78"/>
            </a:endParaRPr>
          </a:p>
        </p:txBody>
      </p:sp>
    </p:spTree>
    <p:extLst>
      <p:ext uri="{BB962C8B-B14F-4D97-AF65-F5344CB8AC3E}">
        <p14:creationId xmlns:p14="http://schemas.microsoft.com/office/powerpoint/2010/main" xmlns="" val="2607897471"/>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80">
                                          <p:stCondLst>
                                            <p:cond delay="0"/>
                                          </p:stCondLst>
                                        </p:cTn>
                                        <p:tgtEl>
                                          <p:spTgt spid="6"/>
                                        </p:tgtEl>
                                      </p:cBhvr>
                                    </p:animEffect>
                                    <p:anim calcmode="lin" valueType="num">
                                      <p:cBhvr>
                                        <p:cTn id="3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1" dur="26">
                                          <p:stCondLst>
                                            <p:cond delay="650"/>
                                          </p:stCondLst>
                                        </p:cTn>
                                        <p:tgtEl>
                                          <p:spTgt spid="6"/>
                                        </p:tgtEl>
                                      </p:cBhvr>
                                      <p:to x="100000" y="60000"/>
                                    </p:animScale>
                                    <p:animScale>
                                      <p:cBhvr>
                                        <p:cTn id="42" dur="166" decel="50000">
                                          <p:stCondLst>
                                            <p:cond delay="676"/>
                                          </p:stCondLst>
                                        </p:cTn>
                                        <p:tgtEl>
                                          <p:spTgt spid="6"/>
                                        </p:tgtEl>
                                      </p:cBhvr>
                                      <p:to x="100000" y="100000"/>
                                    </p:animScale>
                                    <p:animScale>
                                      <p:cBhvr>
                                        <p:cTn id="43" dur="26">
                                          <p:stCondLst>
                                            <p:cond delay="1312"/>
                                          </p:stCondLst>
                                        </p:cTn>
                                        <p:tgtEl>
                                          <p:spTgt spid="6"/>
                                        </p:tgtEl>
                                      </p:cBhvr>
                                      <p:to x="100000" y="80000"/>
                                    </p:animScale>
                                    <p:animScale>
                                      <p:cBhvr>
                                        <p:cTn id="44" dur="166" decel="50000">
                                          <p:stCondLst>
                                            <p:cond delay="1338"/>
                                          </p:stCondLst>
                                        </p:cTn>
                                        <p:tgtEl>
                                          <p:spTgt spid="6"/>
                                        </p:tgtEl>
                                      </p:cBhvr>
                                      <p:to x="100000" y="100000"/>
                                    </p:animScale>
                                    <p:animScale>
                                      <p:cBhvr>
                                        <p:cTn id="45" dur="26">
                                          <p:stCondLst>
                                            <p:cond delay="1642"/>
                                          </p:stCondLst>
                                        </p:cTn>
                                        <p:tgtEl>
                                          <p:spTgt spid="6"/>
                                        </p:tgtEl>
                                      </p:cBhvr>
                                      <p:to x="100000" y="90000"/>
                                    </p:animScale>
                                    <p:animScale>
                                      <p:cBhvr>
                                        <p:cTn id="46" dur="166" decel="50000">
                                          <p:stCondLst>
                                            <p:cond delay="1668"/>
                                          </p:stCondLst>
                                        </p:cTn>
                                        <p:tgtEl>
                                          <p:spTgt spid="6"/>
                                        </p:tgtEl>
                                      </p:cBhvr>
                                      <p:to x="100000" y="100000"/>
                                    </p:animScale>
                                    <p:animScale>
                                      <p:cBhvr>
                                        <p:cTn id="47" dur="26">
                                          <p:stCondLst>
                                            <p:cond delay="1808"/>
                                          </p:stCondLst>
                                        </p:cTn>
                                        <p:tgtEl>
                                          <p:spTgt spid="6"/>
                                        </p:tgtEl>
                                      </p:cBhvr>
                                      <p:to x="100000" y="95000"/>
                                    </p:animScale>
                                    <p:animScale>
                                      <p:cBhvr>
                                        <p:cTn id="48"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052736"/>
            <a:ext cx="8964487" cy="1143000"/>
          </a:xfrm>
        </p:spPr>
        <p:txBody>
          <a:bodyPr>
            <a:normAutofit fontScale="90000"/>
          </a:bodyPr>
          <a:lstStyle/>
          <a:p>
            <a:pPr algn="r"/>
            <a:r>
              <a:rPr lang="fa-IR" dirty="0" smtClean="0">
                <a:cs typeface="B Lotus" pitchFamily="2" charset="-78"/>
              </a:rPr>
              <a:t>2 - «بَلِّغْ مَا اُنْزِلَ اِلَيْكَ مِنْ رَبِّكَ»  </a:t>
            </a:r>
            <a:br>
              <a:rPr lang="fa-IR" dirty="0" smtClean="0">
                <a:cs typeface="B Lotus" pitchFamily="2" charset="-78"/>
              </a:rPr>
            </a:br>
            <a:r>
              <a:rPr lang="fa-IR" dirty="0" smtClean="0">
                <a:cs typeface="B Lotus" pitchFamily="2" charset="-78"/>
              </a:rPr>
              <a:t>(اى پيامبر ما!) مأموريّت ويژه اى كه خداوند بر عهده تو گذاشته است را انجام ده و آن را به مردم برسان! </a:t>
            </a:r>
            <a:endParaRPr lang="en-US" dirty="0">
              <a:cs typeface="B Lotus" pitchFamily="2" charset="-78"/>
            </a:endParaRPr>
          </a:p>
        </p:txBody>
      </p:sp>
      <p:sp>
        <p:nvSpPr>
          <p:cNvPr id="3" name="Title 1"/>
          <p:cNvSpPr txBox="1">
            <a:spLocks/>
          </p:cNvSpPr>
          <p:nvPr/>
        </p:nvSpPr>
        <p:spPr>
          <a:xfrm>
            <a:off x="296835" y="2540726"/>
            <a:ext cx="8795319" cy="108012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3200" dirty="0" smtClean="0">
                <a:cs typeface="B Lotus" pitchFamily="2" charset="-78"/>
              </a:rPr>
              <a:t>كلمه «بَلِّغْ» نشانه ديگرى بر ويژگى خاصّ مضمون آيه فوق است، زيرا:</a:t>
            </a:r>
          </a:p>
        </p:txBody>
      </p:sp>
      <p:sp>
        <p:nvSpPr>
          <p:cNvPr id="4" name="Rectangle 3"/>
          <p:cNvSpPr/>
          <p:nvPr/>
        </p:nvSpPr>
        <p:spPr>
          <a:xfrm>
            <a:off x="-49379" y="3620846"/>
            <a:ext cx="9171587" cy="954107"/>
          </a:xfrm>
          <a:prstGeom prst="rect">
            <a:avLst/>
          </a:prstGeom>
        </p:spPr>
        <p:txBody>
          <a:bodyPr wrap="square">
            <a:spAutoFit/>
          </a:bodyPr>
          <a:lstStyle/>
          <a:p>
            <a:pPr algn="r"/>
            <a:r>
              <a:rPr lang="fa-IR" sz="2800" dirty="0" smtClean="0">
                <a:cs typeface="B Lotus" pitchFamily="2" charset="-78"/>
              </a:rPr>
              <a:t>اوّلا: اين كلمه منحصر به فرداست و در سراسر قرآن فقط در اين آيه به كار رفته است. </a:t>
            </a:r>
          </a:p>
        </p:txBody>
      </p:sp>
      <p:sp>
        <p:nvSpPr>
          <p:cNvPr id="5" name="Rectangle 4"/>
          <p:cNvSpPr/>
          <p:nvPr/>
        </p:nvSpPr>
        <p:spPr>
          <a:xfrm>
            <a:off x="376269" y="4797152"/>
            <a:ext cx="8795318" cy="1815882"/>
          </a:xfrm>
          <a:prstGeom prst="rect">
            <a:avLst/>
          </a:prstGeom>
        </p:spPr>
        <p:txBody>
          <a:bodyPr wrap="square">
            <a:spAutoFit/>
          </a:bodyPr>
          <a:lstStyle/>
          <a:p>
            <a:pPr algn="r"/>
            <a:r>
              <a:rPr lang="fa-IR" sz="2800" dirty="0" smtClean="0">
                <a:cs typeface="B Lotus" pitchFamily="2" charset="-78"/>
              </a:rPr>
              <a:t>ثانياً: به گفته «راغب» در كتاب «مفردات» اين كلمه تأكيد بيشترى نسبت به كلمه «أَبْلَغْ» دارد; زيرا هر چند اين كلمه نيز تنها در يك آيه قرآن آمده است، ولى شايد در كلمه «بَلّغ» علاوه بر تأكيد، تكرار نيز نهفته باشد. يعنى اين مطلب آن قدر مهم است كه بايد حتماً آن را به مردم برسانى و براى آنها تكرار كنى</a:t>
            </a:r>
            <a:endParaRPr lang="en-US" sz="2800" dirty="0">
              <a:cs typeface="B Lotus" pitchFamily="2" charset="-78"/>
            </a:endParaRPr>
          </a:p>
        </p:txBody>
      </p:sp>
    </p:spTree>
    <p:extLst>
      <p:ext uri="{BB962C8B-B14F-4D97-AF65-F5344CB8AC3E}">
        <p14:creationId xmlns:p14="http://schemas.microsoft.com/office/powerpoint/2010/main" xmlns="" val="1016908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by="(-#ppt_w*2)" calcmode="lin" valueType="num">
                                      <p:cBhvr rctx="PPT">
                                        <p:cTn id="20" dur="500" autoRev="1" fill="hold">
                                          <p:stCondLst>
                                            <p:cond delay="0"/>
                                          </p:stCondLst>
                                        </p:cTn>
                                        <p:tgtEl>
                                          <p:spTgt spid="4"/>
                                        </p:tgtEl>
                                        <p:attrNameLst>
                                          <p:attrName>ppt_w</p:attrName>
                                        </p:attrNameLst>
                                      </p:cBhvr>
                                    </p:anim>
                                    <p:anim by="(#ppt_w*0.50)" calcmode="lin" valueType="num">
                                      <p:cBhvr>
                                        <p:cTn id="21" dur="500" decel="50000" autoRev="1" fill="hold">
                                          <p:stCondLst>
                                            <p:cond delay="0"/>
                                          </p:stCondLst>
                                        </p:cTn>
                                        <p:tgtEl>
                                          <p:spTgt spid="4"/>
                                        </p:tgtEl>
                                        <p:attrNameLst>
                                          <p:attrName>ppt_x</p:attrName>
                                        </p:attrNameLst>
                                      </p:cBhvr>
                                    </p:anim>
                                    <p:anim from="(-#ppt_h/2)" to="(#ppt_y)" calcmode="lin" valueType="num">
                                      <p:cBhvr>
                                        <p:cTn id="22" dur="1000" fill="hold">
                                          <p:stCondLst>
                                            <p:cond delay="0"/>
                                          </p:stCondLst>
                                        </p:cTn>
                                        <p:tgtEl>
                                          <p:spTgt spid="4"/>
                                        </p:tgtEl>
                                        <p:attrNameLst>
                                          <p:attrName>ppt_y</p:attrName>
                                        </p:attrNameLst>
                                      </p:cBhvr>
                                    </p:anim>
                                    <p:animRot by="21600000">
                                      <p:cBhvr>
                                        <p:cTn id="23" dur="1000" fill="hold">
                                          <p:stCondLst>
                                            <p:cond delay="0"/>
                                          </p:stCondLst>
                                        </p:cTn>
                                        <p:tgtEl>
                                          <p:spTgt spid="4"/>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by="(-#ppt_w*2)" calcmode="lin" valueType="num">
                                      <p:cBhvr rctx="PPT">
                                        <p:cTn id="28" dur="500" autoRev="1" fill="hold">
                                          <p:stCondLst>
                                            <p:cond delay="0"/>
                                          </p:stCondLst>
                                        </p:cTn>
                                        <p:tgtEl>
                                          <p:spTgt spid="5"/>
                                        </p:tgtEl>
                                        <p:attrNameLst>
                                          <p:attrName>ppt_w</p:attrName>
                                        </p:attrNameLst>
                                      </p:cBhvr>
                                    </p:anim>
                                    <p:anim by="(#ppt_w*0.50)" calcmode="lin" valueType="num">
                                      <p:cBhvr>
                                        <p:cTn id="29" dur="500" decel="50000" autoRev="1" fill="hold">
                                          <p:stCondLst>
                                            <p:cond delay="0"/>
                                          </p:stCondLst>
                                        </p:cTn>
                                        <p:tgtEl>
                                          <p:spTgt spid="5"/>
                                        </p:tgtEl>
                                        <p:attrNameLst>
                                          <p:attrName>ppt_x</p:attrName>
                                        </p:attrNameLst>
                                      </p:cBhvr>
                                    </p:anim>
                                    <p:anim from="(-#ppt_h/2)" to="(#ppt_y)" calcmode="lin" valueType="num">
                                      <p:cBhvr>
                                        <p:cTn id="30" dur="1000" fill="hold">
                                          <p:stCondLst>
                                            <p:cond delay="0"/>
                                          </p:stCondLst>
                                        </p:cTn>
                                        <p:tgtEl>
                                          <p:spTgt spid="5"/>
                                        </p:tgtEl>
                                        <p:attrNameLst>
                                          <p:attrName>ppt_y</p:attrName>
                                        </p:attrNameLst>
                                      </p:cBhvr>
                                    </p:anim>
                                    <p:animRot by="21600000">
                                      <p:cBhvr>
                                        <p:cTn id="31"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908720"/>
            <a:ext cx="7128792" cy="954107"/>
          </a:xfrm>
          <a:prstGeom prst="rect">
            <a:avLst/>
          </a:prstGeom>
        </p:spPr>
        <p:txBody>
          <a:bodyPr wrap="square">
            <a:spAutoFit/>
          </a:bodyPr>
          <a:lstStyle/>
          <a:p>
            <a:pPr algn="just" rtl="1"/>
            <a:r>
              <a:rPr lang="fa-IR" sz="2800" dirty="0">
                <a:cs typeface="B Lotus" pitchFamily="2" charset="-78"/>
              </a:rPr>
              <a:t>ب ـ در آيه شريفه 33 سوره اسراء، كه در مورد ولايت تشريعى بحث مى كند، آمده است:</a:t>
            </a:r>
            <a:endParaRPr lang="en-US" sz="2800" dirty="0">
              <a:cs typeface="B Lotus" pitchFamily="2" charset="-78"/>
            </a:endParaRPr>
          </a:p>
        </p:txBody>
      </p:sp>
      <p:sp>
        <p:nvSpPr>
          <p:cNvPr id="3" name="Rectangle 2"/>
          <p:cNvSpPr/>
          <p:nvPr/>
        </p:nvSpPr>
        <p:spPr>
          <a:xfrm>
            <a:off x="971600" y="1988840"/>
            <a:ext cx="7128792" cy="523220"/>
          </a:xfrm>
          <a:prstGeom prst="rect">
            <a:avLst/>
          </a:prstGeom>
        </p:spPr>
        <p:txBody>
          <a:bodyPr wrap="square">
            <a:spAutoFit/>
          </a:bodyPr>
          <a:lstStyle/>
          <a:p>
            <a:pPr algn="just" rtl="1"/>
            <a:r>
              <a:rPr lang="fa-IR" sz="2800" dirty="0">
                <a:cs typeface="B Lotus" pitchFamily="2" charset="-78"/>
              </a:rPr>
              <a:t>وَمَنْ قُتِلَ مَظْلُوماً فَقَدْ جَعَلْنا لِوَلِيِّهِ سُلْطاناً</a:t>
            </a:r>
            <a:endParaRPr lang="en-US" sz="2800" dirty="0">
              <a:cs typeface="B Lotus" pitchFamily="2" charset="-78"/>
            </a:endParaRPr>
          </a:p>
        </p:txBody>
      </p:sp>
      <p:sp>
        <p:nvSpPr>
          <p:cNvPr id="4" name="Rectangle 3"/>
          <p:cNvSpPr/>
          <p:nvPr/>
        </p:nvSpPr>
        <p:spPr>
          <a:xfrm>
            <a:off x="971600" y="2494335"/>
            <a:ext cx="7128792" cy="954107"/>
          </a:xfrm>
          <a:prstGeom prst="rect">
            <a:avLst/>
          </a:prstGeom>
        </p:spPr>
        <p:txBody>
          <a:bodyPr wrap="square">
            <a:spAutoFit/>
          </a:bodyPr>
          <a:lstStyle/>
          <a:p>
            <a:pPr algn="just" rtl="1"/>
            <a:r>
              <a:rPr lang="fa-IR" sz="2800" dirty="0">
                <a:cs typeface="B Lotus" pitchFamily="2" charset="-78"/>
              </a:rPr>
              <a:t>و آن كس كه مظلوم كشته شده، براى ولىّ و سرپرست او سلطه و حقّ قصاص قرار داديم.</a:t>
            </a:r>
            <a:endParaRPr lang="en-US" sz="2800" dirty="0">
              <a:cs typeface="B Lotus" pitchFamily="2" charset="-78"/>
            </a:endParaRPr>
          </a:p>
        </p:txBody>
      </p:sp>
      <p:sp>
        <p:nvSpPr>
          <p:cNvPr id="5" name="Rectangle 4"/>
          <p:cNvSpPr/>
          <p:nvPr/>
        </p:nvSpPr>
        <p:spPr>
          <a:xfrm>
            <a:off x="5252474" y="3505944"/>
            <a:ext cx="2837635" cy="523220"/>
          </a:xfrm>
          <a:prstGeom prst="rect">
            <a:avLst/>
          </a:prstGeom>
        </p:spPr>
        <p:txBody>
          <a:bodyPr wrap="none">
            <a:spAutoFit/>
          </a:bodyPr>
          <a:lstStyle/>
          <a:p>
            <a:pPr algn="just" rtl="1"/>
            <a:r>
              <a:rPr lang="fa-IR" sz="2800" dirty="0" smtClean="0">
                <a:cs typeface="B Lotus" pitchFamily="2" charset="-78"/>
              </a:rPr>
              <a:t>ج - آيه </a:t>
            </a:r>
            <a:r>
              <a:rPr lang="fa-IR" sz="2800" dirty="0">
                <a:cs typeface="B Lotus" pitchFamily="2" charset="-78"/>
              </a:rPr>
              <a:t>282 سوره بقره،</a:t>
            </a:r>
            <a:endParaRPr lang="en-US" sz="2800" dirty="0">
              <a:cs typeface="B Lotus" pitchFamily="2" charset="-78"/>
            </a:endParaRPr>
          </a:p>
        </p:txBody>
      </p:sp>
      <p:sp>
        <p:nvSpPr>
          <p:cNvPr id="6" name="Rectangle 5"/>
          <p:cNvSpPr/>
          <p:nvPr/>
        </p:nvSpPr>
        <p:spPr>
          <a:xfrm>
            <a:off x="5905213" y="4221137"/>
            <a:ext cx="2177199" cy="523220"/>
          </a:xfrm>
          <a:prstGeom prst="rect">
            <a:avLst/>
          </a:prstGeom>
        </p:spPr>
        <p:txBody>
          <a:bodyPr wrap="none">
            <a:spAutoFit/>
          </a:bodyPr>
          <a:lstStyle/>
          <a:p>
            <a:pPr algn="just" rtl="1"/>
            <a:r>
              <a:rPr lang="fa-IR" sz="2800" dirty="0">
                <a:cs typeface="B Lotus" pitchFamily="2" charset="-78"/>
              </a:rPr>
              <a:t>فَليُمْلِلْ وَلِيُّهُ بالعَدْلِ</a:t>
            </a:r>
            <a:endParaRPr lang="en-US" sz="2800" dirty="0">
              <a:cs typeface="B Lotus" pitchFamily="2" charset="-78"/>
            </a:endParaRPr>
          </a:p>
        </p:txBody>
      </p:sp>
      <p:sp>
        <p:nvSpPr>
          <p:cNvPr id="11" name="Rectangle 10"/>
          <p:cNvSpPr/>
          <p:nvPr/>
        </p:nvSpPr>
        <p:spPr>
          <a:xfrm>
            <a:off x="971600" y="4744357"/>
            <a:ext cx="7110811" cy="954107"/>
          </a:xfrm>
          <a:prstGeom prst="rect">
            <a:avLst/>
          </a:prstGeom>
        </p:spPr>
        <p:txBody>
          <a:bodyPr wrap="square">
            <a:spAutoFit/>
          </a:bodyPr>
          <a:lstStyle/>
          <a:p>
            <a:pPr algn="just" rtl="1"/>
            <a:r>
              <a:rPr lang="fa-IR" sz="2800" dirty="0">
                <a:cs typeface="B Lotus" pitchFamily="2" charset="-78"/>
              </a:rPr>
              <a:t>(اگر كسى كه حق بر ذمّه اوست توانايى بر املا كردن ندارد،) بايد ولىّ و سرپرست او (به جاى او،) با رعايت عدالت، املا كند.</a:t>
            </a:r>
            <a:endParaRPr lang="en-US" sz="2800" dirty="0">
              <a:cs typeface="B Lotus" pitchFamily="2" charset="-78"/>
            </a:endParaRPr>
          </a:p>
        </p:txBody>
      </p:sp>
    </p:spTree>
    <p:extLst>
      <p:ext uri="{BB962C8B-B14F-4D97-AF65-F5344CB8AC3E}">
        <p14:creationId xmlns:p14="http://schemas.microsoft.com/office/powerpoint/2010/main" xmlns="" val="2785892287"/>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1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1070302"/>
            <a:ext cx="6966363" cy="523220"/>
          </a:xfrm>
          <a:prstGeom prst="rect">
            <a:avLst/>
          </a:prstGeom>
        </p:spPr>
        <p:txBody>
          <a:bodyPr wrap="square">
            <a:spAutoFit/>
          </a:bodyPr>
          <a:lstStyle/>
          <a:p>
            <a:pPr algn="just" rtl="1"/>
            <a:r>
              <a:rPr lang="fa-IR" sz="2800" dirty="0" smtClean="0">
                <a:cs typeface="B Lotus" pitchFamily="2" charset="-78"/>
              </a:rPr>
              <a:t>د </a:t>
            </a:r>
            <a:r>
              <a:rPr lang="fa-IR" sz="2800" dirty="0">
                <a:cs typeface="B Lotus" pitchFamily="2" charset="-78"/>
              </a:rPr>
              <a:t>ـ در آيه پنجم سوره مريم نيز مى خوانيم:</a:t>
            </a:r>
            <a:endParaRPr lang="en-US" sz="2800" dirty="0">
              <a:cs typeface="B Lotus" pitchFamily="2" charset="-78"/>
            </a:endParaRPr>
          </a:p>
        </p:txBody>
      </p:sp>
      <p:sp>
        <p:nvSpPr>
          <p:cNvPr id="4" name="Rectangle 3"/>
          <p:cNvSpPr/>
          <p:nvPr/>
        </p:nvSpPr>
        <p:spPr>
          <a:xfrm>
            <a:off x="1043608" y="2060848"/>
            <a:ext cx="6966363" cy="523220"/>
          </a:xfrm>
          <a:prstGeom prst="rect">
            <a:avLst/>
          </a:prstGeom>
        </p:spPr>
        <p:txBody>
          <a:bodyPr wrap="square">
            <a:spAutoFit/>
          </a:bodyPr>
          <a:lstStyle/>
          <a:p>
            <a:pPr algn="just" rtl="1"/>
            <a:r>
              <a:rPr lang="fa-IR" sz="2800" dirty="0">
                <a:cs typeface="B Lotus" pitchFamily="2" charset="-78"/>
              </a:rPr>
              <a:t>فَهَبْ لى مِنْ لَدُنْكَ وَلِيّاً يَرِثُنى وَيَرِثُ مِنْ آلِ يَعْقُوبَ</a:t>
            </a:r>
            <a:endParaRPr lang="en-US" sz="2800" dirty="0">
              <a:cs typeface="B Lotus" pitchFamily="2" charset="-78"/>
            </a:endParaRPr>
          </a:p>
        </p:txBody>
      </p:sp>
      <p:sp>
        <p:nvSpPr>
          <p:cNvPr id="5" name="Rectangle 4"/>
          <p:cNvSpPr/>
          <p:nvPr/>
        </p:nvSpPr>
        <p:spPr>
          <a:xfrm>
            <a:off x="1043608" y="2708920"/>
            <a:ext cx="6966363" cy="954107"/>
          </a:xfrm>
          <a:prstGeom prst="rect">
            <a:avLst/>
          </a:prstGeom>
        </p:spPr>
        <p:txBody>
          <a:bodyPr wrap="square">
            <a:spAutoFit/>
          </a:bodyPr>
          <a:lstStyle/>
          <a:p>
            <a:pPr algn="just" rtl="1"/>
            <a:r>
              <a:rPr lang="fa-IR" sz="2800" dirty="0">
                <a:cs typeface="B Lotus" pitchFamily="2" charset="-78"/>
              </a:rPr>
              <a:t>(خدايا!) تو از نزد خود جانشينى به من ببخش (و فرزندى به من عنايت كن) كه وارث من و دودمان يعقوب باشد.</a:t>
            </a:r>
            <a:endParaRPr lang="en-US" sz="2800" dirty="0">
              <a:cs typeface="B Lotus" pitchFamily="2" charset="-78"/>
            </a:endParaRPr>
          </a:p>
        </p:txBody>
      </p:sp>
    </p:spTree>
    <p:extLst>
      <p:ext uri="{BB962C8B-B14F-4D97-AF65-F5344CB8AC3E}">
        <p14:creationId xmlns:p14="http://schemas.microsoft.com/office/powerpoint/2010/main" xmlns="" val="1968306066"/>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052736"/>
            <a:ext cx="6984776" cy="584775"/>
          </a:xfrm>
          <a:prstGeom prst="rect">
            <a:avLst/>
          </a:prstGeom>
          <a:effectLst>
            <a:softEdge rad="12700"/>
          </a:effectLst>
        </p:spPr>
        <p:style>
          <a:lnRef idx="2">
            <a:schemeClr val="accent6"/>
          </a:lnRef>
          <a:fillRef idx="1">
            <a:schemeClr val="lt1"/>
          </a:fillRef>
          <a:effectRef idx="0">
            <a:schemeClr val="accent6"/>
          </a:effectRef>
          <a:fontRef idx="minor">
            <a:schemeClr val="dk1"/>
          </a:fontRef>
        </p:style>
        <p:txBody>
          <a:bodyPr wrap="square">
            <a:spAutoFit/>
          </a:bodyPr>
          <a:lstStyle/>
          <a:p>
            <a:pPr algn="just" rtl="1"/>
            <a:r>
              <a:rPr lang="fa-IR" sz="3200" b="1" dirty="0">
                <a:cs typeface="B Lotus" pitchFamily="2" charset="-78"/>
              </a:rPr>
              <a:t>منظور از ولىّ در آيه مورد بحث</a:t>
            </a:r>
            <a:endParaRPr lang="en-US" sz="3200" dirty="0">
              <a:cs typeface="B Lotus" pitchFamily="2" charset="-78"/>
            </a:endParaRPr>
          </a:p>
        </p:txBody>
      </p:sp>
      <p:sp>
        <p:nvSpPr>
          <p:cNvPr id="3" name="Rectangle 2"/>
          <p:cNvSpPr/>
          <p:nvPr/>
        </p:nvSpPr>
        <p:spPr>
          <a:xfrm>
            <a:off x="1121523" y="1732003"/>
            <a:ext cx="6984775" cy="954107"/>
          </a:xfrm>
          <a:prstGeom prst="rect">
            <a:avLst/>
          </a:prstGeom>
        </p:spPr>
        <p:txBody>
          <a:bodyPr wrap="square">
            <a:spAutoFit/>
          </a:bodyPr>
          <a:lstStyle/>
          <a:p>
            <a:pPr algn="just" rtl="1"/>
            <a:r>
              <a:rPr lang="fa-IR" sz="2800" dirty="0">
                <a:cs typeface="B Lotus" pitchFamily="2" charset="-78"/>
              </a:rPr>
              <a:t>انصاف اين است كه «ولىّ» در اين آيه به معناى سرپرست و صاحب اختيار است; نه به معناى دوست و يار و ياور; زيرا: </a:t>
            </a:r>
            <a:endParaRPr lang="en-US" sz="2800" dirty="0">
              <a:cs typeface="B Lotus" pitchFamily="2" charset="-78"/>
            </a:endParaRPr>
          </a:p>
        </p:txBody>
      </p:sp>
      <p:sp>
        <p:nvSpPr>
          <p:cNvPr id="4" name="Rectangle 3"/>
          <p:cNvSpPr/>
          <p:nvPr/>
        </p:nvSpPr>
        <p:spPr>
          <a:xfrm>
            <a:off x="1115616" y="2690336"/>
            <a:ext cx="6984776" cy="2677656"/>
          </a:xfrm>
          <a:prstGeom prst="rect">
            <a:avLst/>
          </a:prstGeom>
        </p:spPr>
        <p:txBody>
          <a:bodyPr wrap="square">
            <a:spAutoFit/>
          </a:bodyPr>
          <a:lstStyle/>
          <a:p>
            <a:pPr algn="just" rtl="1"/>
            <a:r>
              <a:rPr lang="fa-IR" sz="2800" dirty="0">
                <a:cs typeface="B Lotus" pitchFamily="2" charset="-78"/>
              </a:rPr>
              <a:t>اوّلا </a:t>
            </a:r>
            <a:r>
              <a:rPr lang="fa-IR" sz="2800" dirty="0" smtClean="0">
                <a:cs typeface="B Lotus" pitchFamily="2" charset="-78"/>
              </a:rPr>
              <a:t>:</a:t>
            </a:r>
          </a:p>
          <a:p>
            <a:pPr algn="just" rtl="1"/>
            <a:r>
              <a:rPr lang="fa-IR" sz="2800" dirty="0" smtClean="0">
                <a:cs typeface="B Lotus" pitchFamily="2" charset="-78"/>
              </a:rPr>
              <a:t> </a:t>
            </a:r>
            <a:r>
              <a:rPr lang="fa-IR" sz="2800" dirty="0">
                <a:cs typeface="B Lotus" pitchFamily="2" charset="-78"/>
              </a:rPr>
              <a:t>«انّما» كه در صدر آيه آمده دليل بر حصر است. يعنى فقط اين سه دسته ولىّ مؤمنان هستند، نه غير آنها; در حالى كه اگر ولىّ به معناى دوست باشد حصر معنى نخواهد داشت، زيرا در اين صورت واضح است كه غير از سه گروه فوق كسان ديگرى هم يار و ياور مؤمنان هستند، </a:t>
            </a:r>
            <a:endParaRPr lang="en-US" sz="2800" dirty="0">
              <a:cs typeface="B Lotus" pitchFamily="2" charset="-78"/>
            </a:endParaRPr>
          </a:p>
        </p:txBody>
      </p:sp>
    </p:spTree>
    <p:extLst>
      <p:ext uri="{BB962C8B-B14F-4D97-AF65-F5344CB8AC3E}">
        <p14:creationId xmlns:p14="http://schemas.microsoft.com/office/powerpoint/2010/main" xmlns="" val="1010435245"/>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by="(-#ppt_w*2)" calcmode="lin" valueType="num">
                                      <p:cBhvr rctx="PPT">
                                        <p:cTn id="23" dur="500" autoRev="1" fill="hold">
                                          <p:stCondLst>
                                            <p:cond delay="0"/>
                                          </p:stCondLst>
                                        </p:cTn>
                                        <p:tgtEl>
                                          <p:spTgt spid="4"/>
                                        </p:tgtEl>
                                        <p:attrNameLst>
                                          <p:attrName>ppt_w</p:attrName>
                                        </p:attrNameLst>
                                      </p:cBhvr>
                                    </p:anim>
                                    <p:anim by="(#ppt_w*0.50)" calcmode="lin" valueType="num">
                                      <p:cBhvr>
                                        <p:cTn id="24" dur="500" decel="50000" autoRev="1" fill="hold">
                                          <p:stCondLst>
                                            <p:cond delay="0"/>
                                          </p:stCondLst>
                                        </p:cTn>
                                        <p:tgtEl>
                                          <p:spTgt spid="4"/>
                                        </p:tgtEl>
                                        <p:attrNameLst>
                                          <p:attrName>ppt_x</p:attrName>
                                        </p:attrNameLst>
                                      </p:cBhvr>
                                    </p:anim>
                                    <p:anim from="(-#ppt_h/2)" to="(#ppt_y)" calcmode="lin" valueType="num">
                                      <p:cBhvr>
                                        <p:cTn id="25" dur="1000" fill="hold">
                                          <p:stCondLst>
                                            <p:cond delay="0"/>
                                          </p:stCondLst>
                                        </p:cTn>
                                        <p:tgtEl>
                                          <p:spTgt spid="4"/>
                                        </p:tgtEl>
                                        <p:attrNameLst>
                                          <p:attrName>ppt_y</p:attrName>
                                        </p:attrNameLst>
                                      </p:cBhvr>
                                    </p:anim>
                                    <p:animRot by="21600000">
                                      <p:cBhvr>
                                        <p:cTn id="26"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1772816"/>
            <a:ext cx="6984775" cy="3323987"/>
          </a:xfrm>
          <a:prstGeom prst="rect">
            <a:avLst/>
          </a:prstGeom>
        </p:spPr>
        <p:txBody>
          <a:bodyPr wrap="square">
            <a:spAutoFit/>
          </a:bodyPr>
          <a:lstStyle/>
          <a:p>
            <a:pPr algn="just" rtl="1">
              <a:lnSpc>
                <a:spcPct val="150000"/>
              </a:lnSpc>
            </a:pPr>
            <a:r>
              <a:rPr lang="fa-IR" sz="2800" dirty="0" smtClean="0">
                <a:cs typeface="B Lotus" pitchFamily="2" charset="-78"/>
              </a:rPr>
              <a:t>ثانيا :</a:t>
            </a:r>
          </a:p>
          <a:p>
            <a:pPr algn="just" rtl="1">
              <a:lnSpc>
                <a:spcPct val="150000"/>
              </a:lnSpc>
            </a:pPr>
            <a:r>
              <a:rPr lang="fa-IR" sz="2800" dirty="0" smtClean="0">
                <a:cs typeface="B Lotus" pitchFamily="2" charset="-78"/>
              </a:rPr>
              <a:t>اگر </a:t>
            </a:r>
            <a:r>
              <a:rPr lang="fa-IR" sz="2800" dirty="0">
                <a:cs typeface="B Lotus" pitchFamily="2" charset="-78"/>
              </a:rPr>
              <a:t>ولىّ به معناى يار و ياور باشد اين همه قيد براى «الّذين آمنوا» لازم نبود، كه در حال اقامه نماز زكات بدهند. زيرا همه مؤمنان، حتّى در غير حال نماز و بلكه حتّى مؤمن بى نماز، مى تواند يار و ياور برادر مسلمان خويش باشد</a:t>
            </a:r>
            <a:endParaRPr lang="en-US" sz="2800" dirty="0">
              <a:cs typeface="B Lotus" pitchFamily="2" charset="-78"/>
            </a:endParaRPr>
          </a:p>
        </p:txBody>
      </p:sp>
    </p:spTree>
    <p:extLst>
      <p:ext uri="{BB962C8B-B14F-4D97-AF65-F5344CB8AC3E}">
        <p14:creationId xmlns:p14="http://schemas.microsoft.com/office/powerpoint/2010/main" xmlns="" val="2090759707"/>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980728"/>
            <a:ext cx="7056784" cy="1815882"/>
          </a:xfrm>
          <a:prstGeom prst="rect">
            <a:avLst/>
          </a:prstGeom>
        </p:spPr>
        <p:txBody>
          <a:bodyPr wrap="square">
            <a:spAutoFit/>
          </a:bodyPr>
          <a:lstStyle/>
          <a:p>
            <a:pPr algn="just" rtl="1"/>
            <a:r>
              <a:rPr lang="fa-IR" sz="2800" dirty="0" smtClean="0">
                <a:cs typeface="B Lotus" pitchFamily="2" charset="-78"/>
              </a:rPr>
              <a:t>ثالثا : </a:t>
            </a:r>
          </a:p>
          <a:p>
            <a:pPr algn="just" rtl="1"/>
            <a:r>
              <a:rPr lang="fa-IR" sz="2800" dirty="0" smtClean="0">
                <a:cs typeface="B Lotus" pitchFamily="2" charset="-78"/>
              </a:rPr>
              <a:t>آيه 56 سوره مائده، كه بعد از آيه مورد بحث آمده است، بهترين قرينه و دليل بر مدّعاى ماست; خداوند متعال در اين آيه مى فرمايد: </a:t>
            </a:r>
            <a:endParaRPr lang="fa-IR" sz="2800" dirty="0">
              <a:cs typeface="B Lotus" pitchFamily="2" charset="-78"/>
            </a:endParaRPr>
          </a:p>
        </p:txBody>
      </p:sp>
      <p:sp>
        <p:nvSpPr>
          <p:cNvPr id="3" name="Rectangle 2"/>
          <p:cNvSpPr/>
          <p:nvPr/>
        </p:nvSpPr>
        <p:spPr>
          <a:xfrm>
            <a:off x="1043608" y="3068960"/>
            <a:ext cx="7056784" cy="523220"/>
          </a:xfrm>
          <a:prstGeom prst="rect">
            <a:avLst/>
          </a:prstGeom>
        </p:spPr>
        <p:txBody>
          <a:bodyPr wrap="square">
            <a:spAutoFit/>
          </a:bodyPr>
          <a:lstStyle/>
          <a:p>
            <a:pPr algn="just" rtl="1"/>
            <a:r>
              <a:rPr lang="fa-IR" sz="2800" dirty="0">
                <a:cs typeface="B Lotus" pitchFamily="2" charset="-78"/>
              </a:rPr>
              <a:t>وَمَنْ يَتَوَلَّ اللهَ وَرَسُولَهُ وَالَّذينَ آمَنوا فَاِنَّ حِزْبَ اللهِ هُمُ الْغالِبُونَ</a:t>
            </a:r>
          </a:p>
        </p:txBody>
      </p:sp>
      <p:sp>
        <p:nvSpPr>
          <p:cNvPr id="4" name="Rectangle 3"/>
          <p:cNvSpPr/>
          <p:nvPr/>
        </p:nvSpPr>
        <p:spPr>
          <a:xfrm>
            <a:off x="1043608" y="3718773"/>
            <a:ext cx="7056784" cy="954107"/>
          </a:xfrm>
          <a:prstGeom prst="rect">
            <a:avLst/>
          </a:prstGeom>
        </p:spPr>
        <p:txBody>
          <a:bodyPr wrap="square">
            <a:spAutoFit/>
          </a:bodyPr>
          <a:lstStyle/>
          <a:p>
            <a:pPr algn="just" rtl="1"/>
            <a:r>
              <a:rPr lang="fa-IR" sz="2800" dirty="0">
                <a:cs typeface="B Lotus" pitchFamily="2" charset="-78"/>
              </a:rPr>
              <a:t>وكسانى كه ولايت خدا و پيامبر او و افراد با ايمان را بپذيرند، (پيروزند; زيرا) حزب و جمعيّت خدا پيروز است.</a:t>
            </a:r>
          </a:p>
        </p:txBody>
      </p:sp>
    </p:spTree>
    <p:extLst>
      <p:ext uri="{BB962C8B-B14F-4D97-AF65-F5344CB8AC3E}">
        <p14:creationId xmlns:p14="http://schemas.microsoft.com/office/powerpoint/2010/main" xmlns="" val="4200359851"/>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836712"/>
            <a:ext cx="6984775" cy="5262979"/>
          </a:xfrm>
          <a:prstGeom prst="rect">
            <a:avLst/>
          </a:prstGeom>
        </p:spPr>
        <p:txBody>
          <a:bodyPr wrap="square">
            <a:spAutoFit/>
          </a:bodyPr>
          <a:lstStyle/>
          <a:p>
            <a:pPr algn="just" rtl="1">
              <a:lnSpc>
                <a:spcPct val="150000"/>
              </a:lnSpc>
            </a:pPr>
            <a:r>
              <a:rPr lang="fa-IR" sz="2800" dirty="0">
                <a:cs typeface="B Lotus" pitchFamily="2" charset="-78"/>
              </a:rPr>
              <a:t>حزب به معناى جمعيّت متشكّل است، پيروزى يك حزب به معناى غلبه و پيروزى آنها در يك حركت و جهش اجتماعى است; بنابراين، از اين آيه شريفه كه در ارتباط با آيه قبل و مورد بحث است و ظاهراً همزمان نازل شده اند، استفاده مى شود كه ولايت مطرح شده در آيه مذكور يك ولايت سياسى و حكومتى است. بنابراين، معناى آيه چنين مى شود: «كسى كه حكومت خدا و پيامبر و حكومتِ الذين آمنوا .... را بپذيرد، چنين حزب و جمعيّتى پيروز است.»</a:t>
            </a:r>
          </a:p>
        </p:txBody>
      </p:sp>
    </p:spTree>
    <p:extLst>
      <p:ext uri="{BB962C8B-B14F-4D97-AF65-F5344CB8AC3E}">
        <p14:creationId xmlns:p14="http://schemas.microsoft.com/office/powerpoint/2010/main" xmlns="" val="2500920483"/>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9752" y="908720"/>
            <a:ext cx="4721164" cy="523220"/>
          </a:xfrm>
          <a:prstGeom prst="rect">
            <a:avLst/>
          </a:prstGeom>
          <a:effectLst>
            <a:softEdge rad="63500"/>
          </a:effectLst>
        </p:spPr>
        <p:style>
          <a:lnRef idx="2">
            <a:schemeClr val="accent6"/>
          </a:lnRef>
          <a:fillRef idx="1">
            <a:schemeClr val="lt1"/>
          </a:fillRef>
          <a:effectRef idx="0">
            <a:schemeClr val="accent6"/>
          </a:effectRef>
          <a:fontRef idx="minor">
            <a:schemeClr val="dk1"/>
          </a:fontRef>
        </p:style>
        <p:txBody>
          <a:bodyPr wrap="none">
            <a:spAutoFit/>
          </a:bodyPr>
          <a:lstStyle/>
          <a:p>
            <a:pPr algn="just" rtl="1"/>
            <a:r>
              <a:rPr lang="fa-IR" sz="2800" b="1" dirty="0" smtClean="0">
                <a:cs typeface="B Lotus" pitchFamily="2" charset="-78"/>
              </a:rPr>
              <a:t>راه دوم : تفسير آيه با توجّه به احاديث</a:t>
            </a:r>
            <a:endParaRPr lang="en-US" sz="2800" dirty="0">
              <a:cs typeface="B Lotus" pitchFamily="2" charset="-78"/>
            </a:endParaRPr>
          </a:p>
        </p:txBody>
      </p:sp>
      <p:sp>
        <p:nvSpPr>
          <p:cNvPr id="3" name="Rectangle 2"/>
          <p:cNvSpPr/>
          <p:nvPr/>
        </p:nvSpPr>
        <p:spPr>
          <a:xfrm>
            <a:off x="1043608" y="1628507"/>
            <a:ext cx="7128792" cy="1200329"/>
          </a:xfrm>
          <a:prstGeom prst="rect">
            <a:avLst/>
          </a:prstGeom>
        </p:spPr>
        <p:txBody>
          <a:bodyPr wrap="square">
            <a:spAutoFit/>
          </a:bodyPr>
          <a:lstStyle/>
          <a:p>
            <a:pPr algn="just" rtl="1"/>
            <a:r>
              <a:rPr lang="fa-IR" sz="2400" dirty="0">
                <a:cs typeface="B Lotus" pitchFamily="2" charset="-78"/>
              </a:rPr>
              <a:t>مرحوم محدّث بحرانى در غاية المرام 24 حديث از منابع اهل سنّت و 19 روايت از منابع و مصادر شيعه نقل كرده است، كه مجموعاً 43 حديث مى شود. بنابراين، رواياتى كه پيرامون اين آيه وارد شده متواتر است</a:t>
            </a:r>
            <a:endParaRPr lang="en-US" sz="2400" dirty="0">
              <a:cs typeface="B Lotus" pitchFamily="2" charset="-78"/>
            </a:endParaRPr>
          </a:p>
        </p:txBody>
      </p:sp>
      <p:sp>
        <p:nvSpPr>
          <p:cNvPr id="4" name="Rectangle 3"/>
          <p:cNvSpPr/>
          <p:nvPr/>
        </p:nvSpPr>
        <p:spPr>
          <a:xfrm>
            <a:off x="1054780" y="3140968"/>
            <a:ext cx="7128792" cy="1938992"/>
          </a:xfrm>
          <a:prstGeom prst="rect">
            <a:avLst/>
          </a:prstGeom>
        </p:spPr>
        <p:txBody>
          <a:bodyPr wrap="square">
            <a:spAutoFit/>
          </a:bodyPr>
          <a:lstStyle/>
          <a:p>
            <a:pPr algn="just" rtl="1"/>
            <a:r>
              <a:rPr lang="fa-IR" sz="2400" dirty="0">
                <a:cs typeface="B Lotus" pitchFamily="2" charset="-78"/>
              </a:rPr>
              <a:t>علاوه بر اين، علاّمه امينى در كتاب </a:t>
            </a:r>
            <a:r>
              <a:rPr lang="fa-IR" sz="2400" dirty="0" smtClean="0">
                <a:cs typeface="B Lotus" pitchFamily="2" charset="-78"/>
              </a:rPr>
              <a:t>الغدير</a:t>
            </a:r>
            <a:r>
              <a:rPr lang="fa-IR" sz="2400" dirty="0">
                <a:cs typeface="B Lotus" pitchFamily="2" charset="-78"/>
              </a:rPr>
              <a:t>، از بيست منبع معروف اهل سنّت رواياتى پيرامون آيه شريفه محلّ بحث نقل مى كند; منابع معروفى چون تفسير طبرى، تفسير اسباب النّزول، تفسير فخر رازى، تذكره سبط ابن جوزى </a:t>
            </a:r>
            <a:r>
              <a:rPr lang="fa-IR" sz="2400" dirty="0" smtClean="0">
                <a:cs typeface="B Lotus" pitchFamily="2" charset="-78"/>
              </a:rPr>
              <a:t>و </a:t>
            </a:r>
            <a:r>
              <a:rPr lang="fa-IR" sz="2400" dirty="0">
                <a:cs typeface="B Lotus" pitchFamily="2" charset="-78"/>
              </a:rPr>
              <a:t>تفسير ابن كثير و مانند آن كه از اعتبار خاصّى در نزد اهل سنّت برخوردار است</a:t>
            </a:r>
            <a:endParaRPr lang="en-US" sz="2400" dirty="0">
              <a:cs typeface="B Lotus" pitchFamily="2" charset="-78"/>
            </a:endParaRPr>
          </a:p>
        </p:txBody>
      </p:sp>
    </p:spTree>
    <p:extLst>
      <p:ext uri="{BB962C8B-B14F-4D97-AF65-F5344CB8AC3E}">
        <p14:creationId xmlns:p14="http://schemas.microsoft.com/office/powerpoint/2010/main" xmlns="" val="3963028572"/>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by="(-#ppt_w*2)" calcmode="lin" valueType="num">
                                      <p:cBhvr rctx="PPT">
                                        <p:cTn id="17" dur="500" autoRev="1" fill="hold">
                                          <p:stCondLst>
                                            <p:cond delay="0"/>
                                          </p:stCondLst>
                                        </p:cTn>
                                        <p:tgtEl>
                                          <p:spTgt spid="4"/>
                                        </p:tgtEl>
                                        <p:attrNameLst>
                                          <p:attrName>ppt_w</p:attrName>
                                        </p:attrNameLst>
                                      </p:cBhvr>
                                    </p:anim>
                                    <p:anim by="(#ppt_w*0.50)" calcmode="lin" valueType="num">
                                      <p:cBhvr>
                                        <p:cTn id="18" dur="500" decel="50000" autoRev="1" fill="hold">
                                          <p:stCondLst>
                                            <p:cond delay="0"/>
                                          </p:stCondLst>
                                        </p:cTn>
                                        <p:tgtEl>
                                          <p:spTgt spid="4"/>
                                        </p:tgtEl>
                                        <p:attrNameLst>
                                          <p:attrName>ppt_x</p:attrName>
                                        </p:attrNameLst>
                                      </p:cBhvr>
                                    </p:anim>
                                    <p:anim from="(-#ppt_h/2)" to="(#ppt_y)" calcmode="lin" valueType="num">
                                      <p:cBhvr>
                                        <p:cTn id="19" dur="1000" fill="hold">
                                          <p:stCondLst>
                                            <p:cond delay="0"/>
                                          </p:stCondLst>
                                        </p:cTn>
                                        <p:tgtEl>
                                          <p:spTgt spid="4"/>
                                        </p:tgtEl>
                                        <p:attrNameLst>
                                          <p:attrName>ppt_y</p:attrName>
                                        </p:attrNameLst>
                                      </p:cBhvr>
                                    </p:anim>
                                    <p:animRot by="21600000">
                                      <p:cBhvr>
                                        <p:cTn id="2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764704"/>
            <a:ext cx="6912768" cy="5262979"/>
          </a:xfrm>
          <a:prstGeom prst="rect">
            <a:avLst/>
          </a:prstGeom>
        </p:spPr>
        <p:txBody>
          <a:bodyPr wrap="square">
            <a:spAutoFit/>
          </a:bodyPr>
          <a:lstStyle/>
          <a:p>
            <a:pPr algn="just" rtl="1">
              <a:lnSpc>
                <a:spcPct val="150000"/>
              </a:lnSpc>
            </a:pPr>
            <a:r>
              <a:rPr lang="fa-IR" sz="2800" dirty="0">
                <a:cs typeface="B Lotus" pitchFamily="2" charset="-78"/>
              </a:rPr>
              <a:t>مضمون روايات فوق چنين است: </a:t>
            </a:r>
            <a:endParaRPr lang="fa-IR" sz="2800" dirty="0" smtClean="0">
              <a:cs typeface="B Lotus" pitchFamily="2" charset="-78"/>
            </a:endParaRPr>
          </a:p>
          <a:p>
            <a:pPr algn="just" rtl="1">
              <a:lnSpc>
                <a:spcPct val="150000"/>
              </a:lnSpc>
            </a:pPr>
            <a:r>
              <a:rPr lang="fa-IR" sz="2800" dirty="0" smtClean="0">
                <a:cs typeface="B Lotus" pitchFamily="2" charset="-78"/>
              </a:rPr>
              <a:t>روزى </a:t>
            </a:r>
            <a:r>
              <a:rPr lang="fa-IR" sz="2800" dirty="0">
                <a:cs typeface="B Lotus" pitchFamily="2" charset="-78"/>
              </a:rPr>
              <a:t>حضرت على(عليه السلام) در مسجد النّبى(صلى الله عليه وآله)مشغول نماز بود، نيازمندى وارد مسجد شد، و تقاضاى خويش را مطرح كرد، كسى چيزى به او </a:t>
            </a:r>
            <a:r>
              <a:rPr lang="fa-IR" sz="2800" dirty="0" smtClean="0">
                <a:cs typeface="B Lotus" pitchFamily="2" charset="-78"/>
              </a:rPr>
              <a:t>نداد . </a:t>
            </a:r>
            <a:r>
              <a:rPr lang="fa-IR" sz="2800" dirty="0">
                <a:cs typeface="B Lotus" pitchFamily="2" charset="-78"/>
              </a:rPr>
              <a:t>حضرت على (عليه السلام) كه در آن هنگام در حال ركوع بود با دست به آن نيازمند اشاره كرد، او آمد و انگشتر را از انگشت مبارك آن حضرت بيرون آورد و از مسجد رفت; در اين هنگام آيه شريفه مورد بحث بر پيامبر (صلى الله عليه وآله)نازل شد.</a:t>
            </a:r>
          </a:p>
        </p:txBody>
      </p:sp>
    </p:spTree>
    <p:extLst>
      <p:ext uri="{BB962C8B-B14F-4D97-AF65-F5344CB8AC3E}">
        <p14:creationId xmlns:p14="http://schemas.microsoft.com/office/powerpoint/2010/main" xmlns="" val="3227837130"/>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980728"/>
            <a:ext cx="7128791" cy="954107"/>
          </a:xfrm>
          <a:prstGeom prst="rect">
            <a:avLst/>
          </a:prstGeom>
        </p:spPr>
        <p:txBody>
          <a:bodyPr wrap="square">
            <a:spAutoFit/>
          </a:bodyPr>
          <a:lstStyle/>
          <a:p>
            <a:pPr algn="just" rtl="1"/>
            <a:r>
              <a:rPr lang="fa-IR" sz="2800" dirty="0">
                <a:cs typeface="B Lotus" pitchFamily="2" charset="-78"/>
              </a:rPr>
              <a:t>ما در اينجا به ذكر سه روايت </a:t>
            </a:r>
            <a:r>
              <a:rPr lang="fa-IR" sz="2800" dirty="0" smtClean="0">
                <a:cs typeface="B Lotus" pitchFamily="2" charset="-78"/>
              </a:rPr>
              <a:t>اكتفا </a:t>
            </a:r>
            <a:r>
              <a:rPr lang="fa-IR" sz="2800" dirty="0">
                <a:cs typeface="B Lotus" pitchFamily="2" charset="-78"/>
              </a:rPr>
              <a:t>مى كنيم و اين روايات را مخصوصاً از تفسير فخر رازى نقل مى كنيم:</a:t>
            </a:r>
            <a:endParaRPr lang="en-US" sz="2800" dirty="0">
              <a:cs typeface="B Lotus" pitchFamily="2" charset="-78"/>
            </a:endParaRPr>
          </a:p>
        </p:txBody>
      </p:sp>
      <p:sp>
        <p:nvSpPr>
          <p:cNvPr id="3" name="Rectangle 2"/>
          <p:cNvSpPr/>
          <p:nvPr/>
        </p:nvSpPr>
        <p:spPr>
          <a:xfrm>
            <a:off x="971601" y="2473732"/>
            <a:ext cx="7128790" cy="523220"/>
          </a:xfrm>
          <a:prstGeom prst="rect">
            <a:avLst/>
          </a:prstGeom>
        </p:spPr>
        <p:txBody>
          <a:bodyPr wrap="square">
            <a:spAutoFit/>
          </a:bodyPr>
          <a:lstStyle/>
          <a:p>
            <a:pPr algn="just" rtl="1"/>
            <a:r>
              <a:rPr lang="fa-IR" sz="2800" dirty="0">
                <a:cs typeface="B Lotus" pitchFamily="2" charset="-78"/>
              </a:rPr>
              <a:t>1ـ رَوى عَطـا عَنْ اِبْنِ عَبّاسْ أَنَّهـا نَزَلَتْ في عَلِيِّ بْنِ أَبيطالِب</a:t>
            </a:r>
            <a:r>
              <a:rPr lang="fa-IR" sz="2800" dirty="0" smtClean="0">
                <a:cs typeface="B Lotus" pitchFamily="2" charset="-78"/>
              </a:rPr>
              <a:t>...</a:t>
            </a:r>
            <a:endParaRPr lang="en-US" sz="2800" dirty="0">
              <a:cs typeface="B Lotus" pitchFamily="2" charset="-78"/>
            </a:endParaRPr>
          </a:p>
        </p:txBody>
      </p:sp>
      <p:sp>
        <p:nvSpPr>
          <p:cNvPr id="4" name="Rectangle 3"/>
          <p:cNvSpPr/>
          <p:nvPr/>
        </p:nvSpPr>
        <p:spPr>
          <a:xfrm>
            <a:off x="997844" y="3556173"/>
            <a:ext cx="7128790" cy="1384995"/>
          </a:xfrm>
          <a:prstGeom prst="rect">
            <a:avLst/>
          </a:prstGeom>
        </p:spPr>
        <p:txBody>
          <a:bodyPr wrap="square">
            <a:spAutoFit/>
          </a:bodyPr>
          <a:lstStyle/>
          <a:p>
            <a:pPr algn="just" rtl="1"/>
            <a:r>
              <a:rPr lang="fa-IR" sz="2800" dirty="0">
                <a:cs typeface="B Lotus" pitchFamily="2" charset="-78"/>
              </a:rPr>
              <a:t>شخصى به نام عطاء از ابن عبّاس، صحابى معروف و مفسّر قرآن، نقل مى كند كه او فرموده است: آيه ولايت در شأن علىّ بن ابى طالب(عليهما السلام) نازل شده است.</a:t>
            </a:r>
          </a:p>
        </p:txBody>
      </p:sp>
    </p:spTree>
    <p:extLst>
      <p:ext uri="{BB962C8B-B14F-4D97-AF65-F5344CB8AC3E}">
        <p14:creationId xmlns:p14="http://schemas.microsoft.com/office/powerpoint/2010/main" xmlns="" val="1289261004"/>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80">
                                          <p:stCondLst>
                                            <p:cond delay="0"/>
                                          </p:stCondLst>
                                        </p:cTn>
                                        <p:tgtEl>
                                          <p:spTgt spid="3"/>
                                        </p:tgtEl>
                                      </p:cBhvr>
                                    </p:animEffect>
                                    <p:anim calcmode="lin" valueType="num">
                                      <p:cBhvr>
                                        <p:cTn id="13"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gtEl>
                                      </p:cBhvr>
                                      <p:to x="100000" y="60000"/>
                                    </p:animScale>
                                    <p:animScale>
                                      <p:cBhvr>
                                        <p:cTn id="19" dur="166" decel="50000">
                                          <p:stCondLst>
                                            <p:cond delay="676"/>
                                          </p:stCondLst>
                                        </p:cTn>
                                        <p:tgtEl>
                                          <p:spTgt spid="3"/>
                                        </p:tgtEl>
                                      </p:cBhvr>
                                      <p:to x="100000" y="100000"/>
                                    </p:animScale>
                                    <p:animScale>
                                      <p:cBhvr>
                                        <p:cTn id="20" dur="26">
                                          <p:stCondLst>
                                            <p:cond delay="1312"/>
                                          </p:stCondLst>
                                        </p:cTn>
                                        <p:tgtEl>
                                          <p:spTgt spid="3"/>
                                        </p:tgtEl>
                                      </p:cBhvr>
                                      <p:to x="100000" y="80000"/>
                                    </p:animScale>
                                    <p:animScale>
                                      <p:cBhvr>
                                        <p:cTn id="21" dur="166" decel="50000">
                                          <p:stCondLst>
                                            <p:cond delay="1338"/>
                                          </p:stCondLst>
                                        </p:cTn>
                                        <p:tgtEl>
                                          <p:spTgt spid="3"/>
                                        </p:tgtEl>
                                      </p:cBhvr>
                                      <p:to x="100000" y="100000"/>
                                    </p:animScale>
                                    <p:animScale>
                                      <p:cBhvr>
                                        <p:cTn id="22" dur="26">
                                          <p:stCondLst>
                                            <p:cond delay="1642"/>
                                          </p:stCondLst>
                                        </p:cTn>
                                        <p:tgtEl>
                                          <p:spTgt spid="3"/>
                                        </p:tgtEl>
                                      </p:cBhvr>
                                      <p:to x="100000" y="90000"/>
                                    </p:animScale>
                                    <p:animScale>
                                      <p:cBhvr>
                                        <p:cTn id="23" dur="166" decel="50000">
                                          <p:stCondLst>
                                            <p:cond delay="1668"/>
                                          </p:stCondLst>
                                        </p:cTn>
                                        <p:tgtEl>
                                          <p:spTgt spid="3"/>
                                        </p:tgtEl>
                                      </p:cBhvr>
                                      <p:to x="100000" y="100000"/>
                                    </p:animScale>
                                    <p:animScale>
                                      <p:cBhvr>
                                        <p:cTn id="24" dur="26">
                                          <p:stCondLst>
                                            <p:cond delay="1808"/>
                                          </p:stCondLst>
                                        </p:cTn>
                                        <p:tgtEl>
                                          <p:spTgt spid="3"/>
                                        </p:tgtEl>
                                      </p:cBhvr>
                                      <p:to x="100000" y="95000"/>
                                    </p:animScale>
                                    <p:animScale>
                                      <p:cBhvr>
                                        <p:cTn id="25" dur="166" decel="50000">
                                          <p:stCondLst>
                                            <p:cond delay="1834"/>
                                          </p:stCondLst>
                                        </p:cTn>
                                        <p:tgtEl>
                                          <p:spTgt spid="3"/>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7845" y="1556792"/>
            <a:ext cx="7102546" cy="1384995"/>
          </a:xfrm>
          <a:prstGeom prst="rect">
            <a:avLst/>
          </a:prstGeom>
        </p:spPr>
        <p:txBody>
          <a:bodyPr wrap="square">
            <a:spAutoFit/>
          </a:bodyPr>
          <a:lstStyle/>
          <a:p>
            <a:pPr algn="just" rtl="1"/>
            <a:r>
              <a:rPr lang="fa-IR" sz="2800" dirty="0">
                <a:cs typeface="B Lotus" pitchFamily="2" charset="-78"/>
              </a:rPr>
              <a:t>2ـ روى ان عبدالله بن سلام قال: لَمّـا نَزَلَتْ هـذِهِ الاْيَةُ، قُلْتُ، يا رَسُولَ اللهِ أَنَا رَأَيْتُ عَلِيّاً تَصَدَّقَ بِخـاتَمِهِ عَلى مُحْتـاج وَهُوَ راكِعٌ فَنَحْنُ نَتَوَلاّهُ</a:t>
            </a:r>
            <a:endParaRPr lang="en-US" sz="2800" dirty="0">
              <a:cs typeface="B Lotus" pitchFamily="2" charset="-78"/>
            </a:endParaRPr>
          </a:p>
        </p:txBody>
      </p:sp>
      <p:sp>
        <p:nvSpPr>
          <p:cNvPr id="3" name="Rectangle 2"/>
          <p:cNvSpPr/>
          <p:nvPr/>
        </p:nvSpPr>
        <p:spPr>
          <a:xfrm>
            <a:off x="997845" y="3140968"/>
            <a:ext cx="7102545" cy="2677656"/>
          </a:xfrm>
          <a:prstGeom prst="rect">
            <a:avLst/>
          </a:prstGeom>
        </p:spPr>
        <p:txBody>
          <a:bodyPr wrap="square">
            <a:spAutoFit/>
          </a:bodyPr>
          <a:lstStyle/>
          <a:p>
            <a:pPr algn="just" rtl="1"/>
            <a:r>
              <a:rPr lang="fa-IR" sz="2800" dirty="0">
                <a:cs typeface="B Lotus" pitchFamily="2" charset="-78"/>
              </a:rPr>
              <a:t>روايت شده است كه عبدالله بن سلام گفت: هنگامى كه آيه شريفه «إنَّما وَلِيُّكُمُ اللهُ ...» نازل شد، به پيامبر اكرم (صلى الله عليه وآله) عرض كردم: هنگامى كه على انگشترش را به شخص نيازمندى صدقه داد من آنجا حاضر بودم و اين صحنه را با چشم خود ديدم (حال با توجّه به نزول اين آيه درباره ولايت او) من ولايت ايشان را مى پذيرم.</a:t>
            </a:r>
          </a:p>
        </p:txBody>
      </p:sp>
    </p:spTree>
    <p:extLst>
      <p:ext uri="{BB962C8B-B14F-4D97-AF65-F5344CB8AC3E}">
        <p14:creationId xmlns:p14="http://schemas.microsoft.com/office/powerpoint/2010/main" xmlns="" val="684573089"/>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2000"/>
                                        <p:tgtEl>
                                          <p:spTgt spid="3"/>
                                        </p:tgtEl>
                                      </p:cBhvr>
                                    </p:animEffect>
                                    <p:anim calcmode="lin" valueType="num">
                                      <p:cBhvr>
                                        <p:cTn id="26" dur="2000" fill="hold"/>
                                        <p:tgtEl>
                                          <p:spTgt spid="3"/>
                                        </p:tgtEl>
                                        <p:attrNameLst>
                                          <p:attrName>ppt_w</p:attrName>
                                        </p:attrNameLst>
                                      </p:cBhvr>
                                      <p:tavLst>
                                        <p:tav tm="0" fmla="#ppt_w*sin(2.5*pi*$)">
                                          <p:val>
                                            <p:fltVal val="0"/>
                                          </p:val>
                                        </p:tav>
                                        <p:tav tm="100000">
                                          <p:val>
                                            <p:fltVal val="1"/>
                                          </p:val>
                                        </p:tav>
                                      </p:tavLst>
                                    </p:anim>
                                    <p:anim calcmode="lin" valueType="num">
                                      <p:cBhvr>
                                        <p:cTn id="27"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764704"/>
            <a:ext cx="8229600" cy="1143000"/>
          </a:xfrm>
        </p:spPr>
        <p:txBody>
          <a:bodyPr>
            <a:normAutofit fontScale="90000"/>
          </a:bodyPr>
          <a:lstStyle/>
          <a:p>
            <a:pPr algn="r" rtl="1"/>
            <a:r>
              <a:rPr lang="fa-IR" dirty="0" smtClean="0">
                <a:cs typeface="B Lotus" pitchFamily="2" charset="-78"/>
              </a:rPr>
              <a:t>3 - جمله «وَإِنْ لَمْ تَفْعَلْ فَمَا بَلَّغَتَ رِسالَتَهُ»</a:t>
            </a:r>
            <a:br>
              <a:rPr lang="fa-IR" dirty="0" smtClean="0">
                <a:cs typeface="B Lotus" pitchFamily="2" charset="-78"/>
              </a:rPr>
            </a:br>
            <a:r>
              <a:rPr lang="fa-IR" dirty="0" smtClean="0">
                <a:cs typeface="B Lotus" pitchFamily="2" charset="-78"/>
              </a:rPr>
              <a:t> شاهد سومى بر ويژگى خاصّ اين آيه است</a:t>
            </a:r>
            <a:endParaRPr lang="en-US" dirty="0">
              <a:cs typeface="B Lotus" pitchFamily="2" charset="-78"/>
            </a:endParaRPr>
          </a:p>
        </p:txBody>
      </p:sp>
      <p:sp>
        <p:nvSpPr>
          <p:cNvPr id="3" name="Title 1"/>
          <p:cNvSpPr txBox="1">
            <a:spLocks/>
          </p:cNvSpPr>
          <p:nvPr/>
        </p:nvSpPr>
        <p:spPr>
          <a:xfrm>
            <a:off x="611560" y="2780928"/>
            <a:ext cx="8229600" cy="2664296"/>
          </a:xfrm>
          <a:prstGeom prst="rect">
            <a:avLst/>
          </a:prstGeom>
        </p:spPr>
        <p:txBody>
          <a:bodyPr vert="horz" lIns="91440" tIns="45720" rIns="91440" bIns="45720" rtlCol="0" anchor="ctr">
            <a:normAutofit fontScale="8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fa-IR" dirty="0" smtClean="0">
                <a:cs typeface="B Lotus" pitchFamily="2" charset="-78"/>
              </a:rPr>
              <a:t>مطلبى كه پيامبر(صلى الله عليه وآله) مأمور به ابلاغ آن شده است، اساس وستون رسالت و نبوّت است;</a:t>
            </a:r>
            <a:endParaRPr lang="en-US" dirty="0" smtClean="0">
              <a:cs typeface="B Lotus" pitchFamily="2" charset="-78"/>
            </a:endParaRPr>
          </a:p>
          <a:p>
            <a:pPr algn="r" rtl="1"/>
            <a:endParaRPr lang="en-US" dirty="0" smtClean="0">
              <a:cs typeface="B Lotus" pitchFamily="2" charset="-78"/>
            </a:endParaRPr>
          </a:p>
          <a:p>
            <a:pPr algn="r" rtl="1"/>
            <a:r>
              <a:rPr lang="fa-IR" dirty="0" smtClean="0">
                <a:cs typeface="B Lotus" pitchFamily="2" charset="-78"/>
              </a:rPr>
              <a:t> چرا كه اگر پيامبر(صلى الله عليه وآله) آن را به انجام نرساند، گوئيا نبوّت خويش را به انجام نرسانيده است!</a:t>
            </a:r>
            <a:endParaRPr lang="en-US" dirty="0">
              <a:cs typeface="B Lotus" pitchFamily="2" charset="-78"/>
            </a:endParaRPr>
          </a:p>
        </p:txBody>
      </p:sp>
    </p:spTree>
    <p:extLst>
      <p:ext uri="{BB962C8B-B14F-4D97-AF65-F5344CB8AC3E}">
        <p14:creationId xmlns:p14="http://schemas.microsoft.com/office/powerpoint/2010/main" xmlns="" val="4187527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75656" y="836712"/>
            <a:ext cx="6120680" cy="646331"/>
          </a:xfrm>
          <a:prstGeom prst="rect">
            <a:avLst/>
          </a:prstGeom>
          <a:effectLst>
            <a:softEdge rad="31750"/>
          </a:effectLst>
        </p:spPr>
        <p:style>
          <a:lnRef idx="2">
            <a:schemeClr val="accent6"/>
          </a:lnRef>
          <a:fillRef idx="1">
            <a:schemeClr val="lt1"/>
          </a:fillRef>
          <a:effectRef idx="0">
            <a:schemeClr val="accent6"/>
          </a:effectRef>
          <a:fontRef idx="minor">
            <a:schemeClr val="dk1"/>
          </a:fontRef>
        </p:style>
        <p:txBody>
          <a:bodyPr wrap="square">
            <a:spAutoFit/>
          </a:bodyPr>
          <a:lstStyle/>
          <a:p>
            <a:pPr algn="r" rtl="1"/>
            <a:r>
              <a:rPr lang="fa-IR" sz="3600" b="1" dirty="0">
                <a:cs typeface="B Lotus" pitchFamily="2" charset="-78"/>
              </a:rPr>
              <a:t>بهانه ها و اشكالها!</a:t>
            </a:r>
            <a:endParaRPr lang="en-US" sz="3600" dirty="0">
              <a:cs typeface="B Lotus" pitchFamily="2" charset="-78"/>
            </a:endParaRPr>
          </a:p>
        </p:txBody>
      </p:sp>
      <p:sp>
        <p:nvSpPr>
          <p:cNvPr id="4" name="Rectangle 3"/>
          <p:cNvSpPr/>
          <p:nvPr/>
        </p:nvSpPr>
        <p:spPr>
          <a:xfrm>
            <a:off x="3039368" y="2124145"/>
            <a:ext cx="5319085" cy="58477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algn="r" rtl="1"/>
            <a:r>
              <a:rPr lang="fa-IR" sz="3200" b="1" dirty="0">
                <a:cs typeface="B Lotus" pitchFamily="2" charset="-78"/>
              </a:rPr>
              <a:t>اشكال اوّل : إنّما دلالت بر حصر ندارد!</a:t>
            </a:r>
            <a:endParaRPr lang="en-US" sz="3200" dirty="0">
              <a:cs typeface="B Lotus" pitchFamily="2" charset="-78"/>
            </a:endParaRPr>
          </a:p>
        </p:txBody>
      </p:sp>
      <p:sp>
        <p:nvSpPr>
          <p:cNvPr id="5" name="Rectangle 4"/>
          <p:cNvSpPr/>
          <p:nvPr/>
        </p:nvSpPr>
        <p:spPr>
          <a:xfrm>
            <a:off x="827584" y="3311113"/>
            <a:ext cx="7530869" cy="2062103"/>
          </a:xfrm>
          <a:prstGeom prst="rect">
            <a:avLst/>
          </a:prstGeom>
        </p:spPr>
        <p:txBody>
          <a:bodyPr wrap="square">
            <a:spAutoFit/>
          </a:bodyPr>
          <a:lstStyle/>
          <a:p>
            <a:pPr algn="just" rtl="1"/>
            <a:r>
              <a:rPr lang="fa-IR" sz="3200" dirty="0">
                <a:cs typeface="B Lotus" pitchFamily="2" charset="-78"/>
              </a:rPr>
              <a:t>برخى از مفسّران اهل سنّت گفته اند: «إنّما» در آيه فوق دلالت بر حصر ندارد، چون در قرآن آيه ديگرى نيز وجود دارد كه كلمه «إنّما» در آن آمده و دلالت بر حصر ندارد و آن، آيه شريفه 20 سوره حديد است، در اين آيه مى خوانيم: </a:t>
            </a:r>
          </a:p>
        </p:txBody>
      </p:sp>
    </p:spTree>
    <p:extLst>
      <p:ext uri="{BB962C8B-B14F-4D97-AF65-F5344CB8AC3E}">
        <p14:creationId xmlns:p14="http://schemas.microsoft.com/office/powerpoint/2010/main" xmlns="" val="3336665330"/>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0.70"/>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4825" y="3671153"/>
            <a:ext cx="7200800" cy="2062103"/>
          </a:xfrm>
          <a:prstGeom prst="rect">
            <a:avLst/>
          </a:prstGeom>
        </p:spPr>
        <p:txBody>
          <a:bodyPr wrap="square">
            <a:spAutoFit/>
          </a:bodyPr>
          <a:lstStyle/>
          <a:p>
            <a:pPr algn="just" rtl="1"/>
            <a:r>
              <a:rPr lang="fa-IR" sz="3200" dirty="0">
                <a:cs typeface="B Lotus" pitchFamily="2" charset="-78"/>
              </a:rPr>
              <a:t>«إنَّمـا» در آيه فوق به معناى حصر نيست; زيرا مى دانيم زندگى دنيا فقط آنچه در آيه آمده نيست، بلكه شامل لذّت و عبادت و كار و فعاليّت و تحصيل علم و امور ديگر هم مى شود</a:t>
            </a:r>
            <a:endParaRPr lang="en-US" sz="3200" dirty="0">
              <a:cs typeface="B Lotus" pitchFamily="2" charset="-78"/>
            </a:endParaRPr>
          </a:p>
        </p:txBody>
      </p:sp>
      <p:sp>
        <p:nvSpPr>
          <p:cNvPr id="3" name="Rectangle 2"/>
          <p:cNvSpPr/>
          <p:nvPr/>
        </p:nvSpPr>
        <p:spPr>
          <a:xfrm>
            <a:off x="827586" y="2348880"/>
            <a:ext cx="7530868" cy="954107"/>
          </a:xfrm>
          <a:prstGeom prst="rect">
            <a:avLst/>
          </a:prstGeom>
        </p:spPr>
        <p:txBody>
          <a:bodyPr wrap="square">
            <a:spAutoFit/>
          </a:bodyPr>
          <a:lstStyle/>
          <a:p>
            <a:pPr algn="just" rtl="1"/>
            <a:r>
              <a:rPr lang="fa-IR" sz="2800" dirty="0">
                <a:cs typeface="B Lotus" pitchFamily="2" charset="-78"/>
              </a:rPr>
              <a:t>بدانيد زندگى دنيا تنها بازى و سرگرمى و تجمّل پرستى و فخر فروشى در ميان شما و افزون طلبى در اموال و فزندان است...</a:t>
            </a:r>
            <a:endParaRPr lang="en-US" sz="2800" dirty="0">
              <a:cs typeface="B Lotus" pitchFamily="2" charset="-78"/>
            </a:endParaRPr>
          </a:p>
        </p:txBody>
      </p:sp>
      <p:sp>
        <p:nvSpPr>
          <p:cNvPr id="4" name="Rectangle 3"/>
          <p:cNvSpPr/>
          <p:nvPr/>
        </p:nvSpPr>
        <p:spPr>
          <a:xfrm>
            <a:off x="1115615" y="1052736"/>
            <a:ext cx="7020009" cy="1077218"/>
          </a:xfrm>
          <a:prstGeom prst="rect">
            <a:avLst/>
          </a:prstGeom>
          <a:effectLst>
            <a:outerShdw blurRad="40000" dist="20000" dir="5400000" rotWithShape="0">
              <a:srgbClr val="000000">
                <a:alpha val="38000"/>
              </a:srgbClr>
            </a:outerShdw>
            <a:softEdge rad="63500"/>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just" rtl="1"/>
            <a:r>
              <a:rPr lang="fa-IR" sz="3200" dirty="0">
                <a:cs typeface="B Lotus" pitchFamily="2" charset="-78"/>
              </a:rPr>
              <a:t>إِعْلَمُوا أَنَّمـا الْحَيـاةُ الدُّنْيـا لَعِبٌ وَلَهْوٌ وَزينَةٌ وَتَفـاخُرٌ بَيْنَكُمْ وَتَكـاثُرٌ فِى الاَْمْوالِ وَالاَْوْلادِ ... </a:t>
            </a:r>
            <a:endParaRPr lang="en-US" sz="3200" dirty="0">
              <a:cs typeface="B Lotus" pitchFamily="2" charset="-78"/>
            </a:endParaRPr>
          </a:p>
        </p:txBody>
      </p:sp>
    </p:spTree>
    <p:extLst>
      <p:ext uri="{BB962C8B-B14F-4D97-AF65-F5344CB8AC3E}">
        <p14:creationId xmlns:p14="http://schemas.microsoft.com/office/powerpoint/2010/main" xmlns="" val="918958463"/>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21628" y="836712"/>
            <a:ext cx="1285929" cy="646331"/>
          </a:xfrm>
          <a:prstGeom prst="rect">
            <a:avLst/>
          </a:prstGeom>
          <a:effectLst>
            <a:outerShdw blurRad="40000" dist="20000" dir="5400000" rotWithShape="0">
              <a:srgbClr val="000000">
                <a:alpha val="38000"/>
              </a:srgbClr>
            </a:outerShdw>
            <a:softEdge rad="6350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fa-IR" sz="3600" b="1" dirty="0">
                <a:cs typeface="B Lotus" pitchFamily="2" charset="-78"/>
              </a:rPr>
              <a:t>پاسخ : </a:t>
            </a:r>
            <a:endParaRPr lang="en-US" sz="3600" b="1" dirty="0">
              <a:cs typeface="B Lotus" pitchFamily="2" charset="-78"/>
            </a:endParaRPr>
          </a:p>
        </p:txBody>
      </p:sp>
      <p:sp>
        <p:nvSpPr>
          <p:cNvPr id="3" name="Rectangle 2"/>
          <p:cNvSpPr/>
          <p:nvPr/>
        </p:nvSpPr>
        <p:spPr>
          <a:xfrm>
            <a:off x="827584" y="1857598"/>
            <a:ext cx="7416823" cy="1569660"/>
          </a:xfrm>
          <a:prstGeom prst="rect">
            <a:avLst/>
          </a:prstGeom>
        </p:spPr>
        <p:txBody>
          <a:bodyPr wrap="square">
            <a:spAutoFit/>
          </a:bodyPr>
          <a:lstStyle/>
          <a:p>
            <a:pPr algn="just" rtl="1"/>
            <a:r>
              <a:rPr lang="fa-IR" sz="3200" dirty="0">
                <a:cs typeface="B Lotus" pitchFamily="2" charset="-78"/>
              </a:rPr>
              <a:t>اوّلا : «إنّما» در اين آيه هم به معناى حصر است و دنيا از ديد يك انسان مؤمن و عارف، حقيقتاً جز لهو و لعب و مانند آن نيست</a:t>
            </a:r>
            <a:endParaRPr lang="en-US" sz="3200" dirty="0">
              <a:cs typeface="B Lotus" pitchFamily="2" charset="-78"/>
            </a:endParaRPr>
          </a:p>
        </p:txBody>
      </p:sp>
      <p:sp>
        <p:nvSpPr>
          <p:cNvPr id="4" name="Rectangle 3"/>
          <p:cNvSpPr/>
          <p:nvPr/>
        </p:nvSpPr>
        <p:spPr>
          <a:xfrm>
            <a:off x="827585" y="4161854"/>
            <a:ext cx="7416822" cy="1569660"/>
          </a:xfrm>
          <a:prstGeom prst="rect">
            <a:avLst/>
          </a:prstGeom>
        </p:spPr>
        <p:txBody>
          <a:bodyPr wrap="square">
            <a:spAutoFit/>
          </a:bodyPr>
          <a:lstStyle/>
          <a:p>
            <a:pPr algn="just" rtl="1"/>
            <a:r>
              <a:rPr lang="fa-IR" sz="3200" dirty="0">
                <a:cs typeface="B Lotus" pitchFamily="2" charset="-78"/>
              </a:rPr>
              <a:t>ثانياً : بر فرض كه در يك جا كلمه «انّما» در معناى حقيقى خود استعمال نشود، اين، دليل نمى شود كه در موارد ديگر هم حمل بر معناى غير حقيقى كنيم.</a:t>
            </a:r>
          </a:p>
        </p:txBody>
      </p:sp>
    </p:spTree>
    <p:extLst>
      <p:ext uri="{BB962C8B-B14F-4D97-AF65-F5344CB8AC3E}">
        <p14:creationId xmlns:p14="http://schemas.microsoft.com/office/powerpoint/2010/main" xmlns="" val="3050030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7" y="908720"/>
            <a:ext cx="6840760" cy="584775"/>
          </a:xfrm>
          <a:prstGeom prst="rect">
            <a:avLst/>
          </a:prstGeom>
          <a:effectLst>
            <a:outerShdw blurRad="40000" dist="20000" dir="5400000" rotWithShape="0">
              <a:srgbClr val="000000">
                <a:alpha val="38000"/>
              </a:srgbClr>
            </a:outerShdw>
            <a:softEdge rad="63500"/>
          </a:effectLst>
        </p:spPr>
        <p:style>
          <a:lnRef idx="1">
            <a:schemeClr val="accent2"/>
          </a:lnRef>
          <a:fillRef idx="2">
            <a:schemeClr val="accent2"/>
          </a:fillRef>
          <a:effectRef idx="1">
            <a:schemeClr val="accent2"/>
          </a:effectRef>
          <a:fontRef idx="minor">
            <a:schemeClr val="dk1"/>
          </a:fontRef>
        </p:style>
        <p:txBody>
          <a:bodyPr wrap="square">
            <a:spAutoFit/>
          </a:bodyPr>
          <a:lstStyle/>
          <a:p>
            <a:pPr algn="just" rtl="1"/>
            <a:r>
              <a:rPr lang="fa-IR" sz="3200" b="1" dirty="0">
                <a:cs typeface="B Lotus" pitchFamily="2" charset="-78"/>
              </a:rPr>
              <a:t>اشكال دوم : إعطاء خاتم فعل كثير است!</a:t>
            </a:r>
            <a:endParaRPr lang="en-US" sz="3200" dirty="0">
              <a:cs typeface="B Lotus" pitchFamily="2" charset="-78"/>
            </a:endParaRPr>
          </a:p>
        </p:txBody>
      </p:sp>
      <p:sp>
        <p:nvSpPr>
          <p:cNvPr id="3" name="Rectangle 2"/>
          <p:cNvSpPr/>
          <p:nvPr/>
        </p:nvSpPr>
        <p:spPr>
          <a:xfrm>
            <a:off x="863589" y="2204864"/>
            <a:ext cx="7344816" cy="2554545"/>
          </a:xfrm>
          <a:prstGeom prst="rect">
            <a:avLst/>
          </a:prstGeom>
        </p:spPr>
        <p:txBody>
          <a:bodyPr wrap="square">
            <a:spAutoFit/>
          </a:bodyPr>
          <a:lstStyle/>
          <a:p>
            <a:pPr algn="just" rtl="1"/>
            <a:r>
              <a:rPr lang="fa-IR" sz="3200" b="1" dirty="0">
                <a:cs typeface="B Lotus" pitchFamily="2" charset="-78"/>
              </a:rPr>
              <a:t>قبول داريم آيه شريفه در شأن حضرت على (عليه السلام) وارد شده است، ولى انجام اين كار توسّط علىّ بن ابى طالب در نماز «فعل كثير» است و «فعل كثير» باعث بطلان نماز مى شود. آيا على در نماز كارى مى كند كه باعث بطلان شود؟</a:t>
            </a:r>
            <a:endParaRPr lang="en-US" sz="3200" b="1" dirty="0">
              <a:cs typeface="B Lotus" pitchFamily="2" charset="-78"/>
            </a:endParaRPr>
          </a:p>
        </p:txBody>
      </p:sp>
    </p:spTree>
    <p:extLst>
      <p:ext uri="{BB962C8B-B14F-4D97-AF65-F5344CB8AC3E}">
        <p14:creationId xmlns:p14="http://schemas.microsoft.com/office/powerpoint/2010/main" xmlns="" val="2052525020"/>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16216" y="694437"/>
            <a:ext cx="1164101" cy="646331"/>
          </a:xfrm>
          <a:prstGeom prst="rect">
            <a:avLst/>
          </a:prstGeom>
          <a:effectLst>
            <a:outerShdw blurRad="40000" dist="20000" dir="5400000" rotWithShape="0">
              <a:srgbClr val="000000">
                <a:alpha val="38000"/>
              </a:srgbClr>
            </a:outerShdw>
            <a:softEdge rad="6350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fa-IR" sz="3600" b="1" dirty="0">
                <a:cs typeface="B Lotus" pitchFamily="2" charset="-78"/>
              </a:rPr>
              <a:t>پاسخ :</a:t>
            </a:r>
            <a:endParaRPr lang="en-US" sz="3600" b="1" dirty="0">
              <a:cs typeface="B Lotus" pitchFamily="2" charset="-78"/>
            </a:endParaRPr>
          </a:p>
        </p:txBody>
      </p:sp>
      <p:sp>
        <p:nvSpPr>
          <p:cNvPr id="3" name="Rectangle 2"/>
          <p:cNvSpPr/>
          <p:nvPr/>
        </p:nvSpPr>
        <p:spPr>
          <a:xfrm>
            <a:off x="1043608" y="1485359"/>
            <a:ext cx="7344816" cy="4031873"/>
          </a:xfrm>
          <a:prstGeom prst="rect">
            <a:avLst/>
          </a:prstGeom>
        </p:spPr>
        <p:txBody>
          <a:bodyPr wrap="square">
            <a:spAutoFit/>
          </a:bodyPr>
          <a:lstStyle/>
          <a:p>
            <a:pPr algn="just" rtl="1"/>
            <a:r>
              <a:rPr lang="fa-IR" sz="3200" dirty="0">
                <a:cs typeface="B Lotus" pitchFamily="2" charset="-78"/>
              </a:rPr>
              <a:t>اوّلا : فعل كثير، همانگونه كه از اسمش پيداست، به انجام عمل زيادى گفته مى شود كه ارتباطى به نماز نداشته باشد و صورت نماز را بر هم مى زند; مثل اين كه شخصى در وسط نماز، بر اثر شنيدن يك خبر خوشحال كننده، شروع به كف زدن كند و همراه آن به بالا و پايين بپرد و سوت و هورا بكشد. امّا يك اشاره به سائل و محتاج، بگونه اى كه حتّى خود حضرت انگشترش را از دست خارج ن</a:t>
            </a:r>
            <a:r>
              <a:rPr lang="fa-IR" sz="3200" dirty="0" smtClean="0">
                <a:cs typeface="B Lotus" pitchFamily="2" charset="-78"/>
              </a:rPr>
              <a:t>كند</a:t>
            </a:r>
            <a:r>
              <a:rPr lang="fa-IR" sz="3200" dirty="0">
                <a:cs typeface="B Lotus" pitchFamily="2" charset="-78"/>
              </a:rPr>
              <a:t>، بلكه شخص نيازمند خود اين كار را كند، آيا «فعل كثير» است</a:t>
            </a:r>
            <a:r>
              <a:rPr lang="fa-IR" sz="3200" dirty="0" smtClean="0">
                <a:cs typeface="B Lotus" pitchFamily="2" charset="-78"/>
              </a:rPr>
              <a:t>؟!</a:t>
            </a:r>
            <a:endParaRPr lang="en-US" sz="3200" dirty="0">
              <a:cs typeface="B Lotus" pitchFamily="2" charset="-78"/>
            </a:endParaRPr>
          </a:p>
        </p:txBody>
      </p:sp>
    </p:spTree>
    <p:extLst>
      <p:ext uri="{BB962C8B-B14F-4D97-AF65-F5344CB8AC3E}">
        <p14:creationId xmlns:p14="http://schemas.microsoft.com/office/powerpoint/2010/main" xmlns="" val="2954378592"/>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738551"/>
            <a:ext cx="7200800" cy="2554545"/>
          </a:xfrm>
          <a:prstGeom prst="rect">
            <a:avLst/>
          </a:prstGeom>
        </p:spPr>
        <p:txBody>
          <a:bodyPr wrap="square">
            <a:spAutoFit/>
          </a:bodyPr>
          <a:lstStyle/>
          <a:p>
            <a:pPr algn="just" rtl="1"/>
            <a:r>
              <a:rPr lang="fa-IR" sz="3200" dirty="0">
                <a:cs typeface="B Lotus" pitchFamily="2" charset="-78"/>
              </a:rPr>
              <a:t>ثانياً : اين بهانه، نعوذ بالله، اشكالى و ايرادى به خداوند است! زيرا خداوند در آيه اى كه در رابطه با اين كار على (عليه السلام) نازل شده، وى را ستايش مى كند. اگر عمل آن حضرت باعث باطل شدن نماز او مى شد، آيا خداوند در شأن او و به عنوان مدحش، آيه اى نازل مى كرد؟</a:t>
            </a:r>
          </a:p>
        </p:txBody>
      </p:sp>
    </p:spTree>
    <p:extLst>
      <p:ext uri="{BB962C8B-B14F-4D97-AF65-F5344CB8AC3E}">
        <p14:creationId xmlns:p14="http://schemas.microsoft.com/office/powerpoint/2010/main" xmlns="" val="1164016613"/>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1099" y="908719"/>
            <a:ext cx="6341801" cy="584775"/>
          </a:xfrm>
          <a:prstGeom prst="rect">
            <a:avLst/>
          </a:prstGeom>
          <a:effectLst>
            <a:outerShdw blurRad="40000" dist="20000" dir="5400000" rotWithShape="0">
              <a:srgbClr val="000000">
                <a:alpha val="38000"/>
              </a:srgbClr>
            </a:outerShdw>
            <a:softEdge rad="63500"/>
          </a:effectLst>
        </p:spPr>
        <p:style>
          <a:lnRef idx="1">
            <a:schemeClr val="accent2"/>
          </a:lnRef>
          <a:fillRef idx="2">
            <a:schemeClr val="accent2"/>
          </a:fillRef>
          <a:effectRef idx="1">
            <a:schemeClr val="accent2"/>
          </a:effectRef>
          <a:fontRef idx="minor">
            <a:schemeClr val="dk1"/>
          </a:fontRef>
        </p:style>
        <p:txBody>
          <a:bodyPr wrap="none">
            <a:spAutoFit/>
          </a:bodyPr>
          <a:lstStyle/>
          <a:p>
            <a:pPr algn="just" rtl="1"/>
            <a:r>
              <a:rPr lang="fa-IR" sz="3200" b="1" dirty="0">
                <a:cs typeface="B Lotus" pitchFamily="2" charset="-78"/>
              </a:rPr>
              <a:t>اشكال </a:t>
            </a:r>
            <a:r>
              <a:rPr lang="fa-IR" sz="3200" b="1" dirty="0" smtClean="0">
                <a:cs typeface="B Lotus" pitchFamily="2" charset="-78"/>
              </a:rPr>
              <a:t>سوم </a:t>
            </a:r>
            <a:r>
              <a:rPr lang="fa-IR" sz="3200" b="1" dirty="0">
                <a:cs typeface="B Lotus" pitchFamily="2" charset="-78"/>
              </a:rPr>
              <a:t>: اين كار با حضور قلب نمى سازد!</a:t>
            </a:r>
            <a:endParaRPr lang="en-US" sz="3200" dirty="0">
              <a:cs typeface="B Lotus" pitchFamily="2" charset="-78"/>
            </a:endParaRPr>
          </a:p>
        </p:txBody>
      </p:sp>
      <p:sp>
        <p:nvSpPr>
          <p:cNvPr id="3" name="Rectangle 2"/>
          <p:cNvSpPr/>
          <p:nvPr/>
        </p:nvSpPr>
        <p:spPr>
          <a:xfrm>
            <a:off x="755576" y="1484784"/>
            <a:ext cx="7488832" cy="4462760"/>
          </a:xfrm>
          <a:prstGeom prst="rect">
            <a:avLst/>
          </a:prstGeom>
        </p:spPr>
        <p:txBody>
          <a:bodyPr wrap="square">
            <a:spAutoFit/>
          </a:bodyPr>
          <a:lstStyle/>
          <a:p>
            <a:pPr algn="just" rtl="1">
              <a:lnSpc>
                <a:spcPct val="150000"/>
              </a:lnSpc>
            </a:pPr>
            <a:r>
              <a:rPr lang="fa-IR" sz="3200" dirty="0">
                <a:cs typeface="B Lotus" pitchFamily="2" charset="-78"/>
              </a:rPr>
              <a:t>با توجّه به حضور قلبى كه على (عليه السلام) به هنگام </a:t>
            </a:r>
            <a:r>
              <a:rPr lang="fa-IR" sz="3200" dirty="0" smtClean="0">
                <a:cs typeface="B Lotus" pitchFamily="2" charset="-78"/>
              </a:rPr>
              <a:t>نماز داشت</a:t>
            </a:r>
            <a:r>
              <a:rPr lang="fa-IR" sz="3200" dirty="0">
                <a:cs typeface="B Lotus" pitchFamily="2" charset="-78"/>
              </a:rPr>
              <a:t>، </a:t>
            </a:r>
            <a:r>
              <a:rPr lang="fa-IR" sz="3200" dirty="0" smtClean="0">
                <a:cs typeface="B Lotus" pitchFamily="2" charset="-78"/>
              </a:rPr>
              <a:t>بگونه </a:t>
            </a:r>
            <a:r>
              <a:rPr lang="fa-IR" sz="3200" dirty="0">
                <a:cs typeface="B Lotus" pitchFamily="2" charset="-78"/>
              </a:rPr>
              <a:t>اى كه عمليّات </a:t>
            </a:r>
            <a:r>
              <a:rPr lang="fa-IR" sz="3200" dirty="0" smtClean="0">
                <a:cs typeface="B Lotus" pitchFamily="2" charset="-78"/>
              </a:rPr>
              <a:t>خارج </a:t>
            </a:r>
            <a:r>
              <a:rPr lang="fa-IR" sz="3200" dirty="0">
                <a:cs typeface="B Lotus" pitchFamily="2" charset="-78"/>
              </a:rPr>
              <a:t>نمودن پيكان تير، كه در حال عادى و غير نماز بر على (عليه السلام) سخت و دشوار بود، به هنگام نماز انجام </a:t>
            </a:r>
            <a:r>
              <a:rPr lang="fa-IR" sz="3200" dirty="0" smtClean="0">
                <a:cs typeface="B Lotus" pitchFamily="2" charset="-78"/>
              </a:rPr>
              <a:t>شد چگونه </a:t>
            </a:r>
            <a:r>
              <a:rPr lang="fa-IR" sz="3200" dirty="0">
                <a:cs typeface="B Lotus" pitchFamily="2" charset="-78"/>
              </a:rPr>
              <a:t>على (عليه السلام) به هنگام نماز به سخنان سائل توجّه كرد و در ركوع نماز به او كمك كرد؟! </a:t>
            </a:r>
            <a:endParaRPr lang="en-US" sz="3200" dirty="0">
              <a:cs typeface="B Lotus" pitchFamily="2" charset="-78"/>
            </a:endParaRPr>
          </a:p>
        </p:txBody>
      </p:sp>
    </p:spTree>
    <p:extLst>
      <p:ext uri="{BB962C8B-B14F-4D97-AF65-F5344CB8AC3E}">
        <p14:creationId xmlns:p14="http://schemas.microsoft.com/office/powerpoint/2010/main" xmlns="" val="1503841445"/>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0"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800" decel="100000"/>
                                        <p:tgtEl>
                                          <p:spTgt spid="3"/>
                                        </p:tgtEl>
                                      </p:cBhvr>
                                    </p:animEffect>
                                    <p:anim calcmode="lin" valueType="num">
                                      <p:cBhvr>
                                        <p:cTn id="26" dur="800" decel="100000" fill="hold"/>
                                        <p:tgtEl>
                                          <p:spTgt spid="3"/>
                                        </p:tgtEl>
                                        <p:attrNameLst>
                                          <p:attrName>style.rotation</p:attrName>
                                        </p:attrNameLst>
                                      </p:cBhvr>
                                      <p:tavLst>
                                        <p:tav tm="0">
                                          <p:val>
                                            <p:fltVal val="-90"/>
                                          </p:val>
                                        </p:tav>
                                        <p:tav tm="100000">
                                          <p:val>
                                            <p:fltVal val="0"/>
                                          </p:val>
                                        </p:tav>
                                      </p:tavLst>
                                    </p:anim>
                                    <p:anim calcmode="lin" valueType="num">
                                      <p:cBhvr>
                                        <p:cTn id="27" dur="800" decel="100000" fill="hold"/>
                                        <p:tgtEl>
                                          <p:spTgt spid="3"/>
                                        </p:tgtEl>
                                        <p:attrNameLst>
                                          <p:attrName>ppt_x</p:attrName>
                                        </p:attrNameLst>
                                      </p:cBhvr>
                                      <p:tavLst>
                                        <p:tav tm="0">
                                          <p:val>
                                            <p:strVal val="#ppt_x+0.4"/>
                                          </p:val>
                                        </p:tav>
                                        <p:tav tm="100000">
                                          <p:val>
                                            <p:strVal val="#ppt_x-0.05"/>
                                          </p:val>
                                        </p:tav>
                                      </p:tavLst>
                                    </p:anim>
                                    <p:anim calcmode="lin" valueType="num">
                                      <p:cBhvr>
                                        <p:cTn id="28" dur="800" decel="100000" fill="hold"/>
                                        <p:tgtEl>
                                          <p:spTgt spid="3"/>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00192" y="845288"/>
            <a:ext cx="1099981" cy="584775"/>
          </a:xfrm>
          <a:prstGeom prst="rect">
            <a:avLst/>
          </a:prstGeom>
          <a:effectLst>
            <a:outerShdw blurRad="40000" dist="20000" dir="5400000" rotWithShape="0">
              <a:srgbClr val="000000">
                <a:alpha val="38000"/>
              </a:srgbClr>
            </a:outerShdw>
            <a:softEdge rad="63500"/>
          </a:effectLst>
        </p:spPr>
        <p:style>
          <a:lnRef idx="1">
            <a:schemeClr val="accent1"/>
          </a:lnRef>
          <a:fillRef idx="2">
            <a:schemeClr val="accent1"/>
          </a:fillRef>
          <a:effectRef idx="1">
            <a:schemeClr val="accent1"/>
          </a:effectRef>
          <a:fontRef idx="minor">
            <a:schemeClr val="dk1"/>
          </a:fontRef>
        </p:style>
        <p:txBody>
          <a:bodyPr wrap="none">
            <a:spAutoFit/>
          </a:bodyPr>
          <a:lstStyle/>
          <a:p>
            <a:r>
              <a:rPr lang="fa-IR" sz="3200" dirty="0" smtClean="0">
                <a:cs typeface="B Lotus" pitchFamily="2" charset="-78"/>
              </a:rPr>
              <a:t>پاسخ : </a:t>
            </a:r>
            <a:endParaRPr lang="en-US" sz="3200" dirty="0">
              <a:cs typeface="B Lotus" pitchFamily="2" charset="-78"/>
            </a:endParaRPr>
          </a:p>
        </p:txBody>
      </p:sp>
      <p:sp>
        <p:nvSpPr>
          <p:cNvPr id="3" name="Rectangle 2"/>
          <p:cNvSpPr/>
          <p:nvPr/>
        </p:nvSpPr>
        <p:spPr>
          <a:xfrm>
            <a:off x="827584" y="2026583"/>
            <a:ext cx="7488832" cy="2554545"/>
          </a:xfrm>
          <a:prstGeom prst="rect">
            <a:avLst/>
          </a:prstGeom>
        </p:spPr>
        <p:txBody>
          <a:bodyPr wrap="square">
            <a:spAutoFit/>
          </a:bodyPr>
          <a:lstStyle/>
          <a:p>
            <a:pPr algn="just" rtl="1"/>
            <a:r>
              <a:rPr lang="fa-IR" sz="3200" dirty="0">
                <a:cs typeface="B Lotus" pitchFamily="2" charset="-78"/>
              </a:rPr>
              <a:t>اوّلا : سائل پس از نا اميدى از دريافت كمك، در راز و نياز با خدا، شكوه و گله خويش را با نام خدا شروع كرد: «اَللّهُمَّ اشهد ...; خدايا تو شاهد باش» بنابراين، اين نام خدا بود كه توجّه على را به سوى سائل جلب كرد و اين، منافاتى با حضور قلب و توجّه به خداوند در نماز ندارد.</a:t>
            </a:r>
            <a:endParaRPr lang="en-US" sz="3200" dirty="0">
              <a:cs typeface="B Lotus" pitchFamily="2" charset="-78"/>
            </a:endParaRPr>
          </a:p>
        </p:txBody>
      </p:sp>
    </p:spTree>
    <p:extLst>
      <p:ext uri="{BB962C8B-B14F-4D97-AF65-F5344CB8AC3E}">
        <p14:creationId xmlns:p14="http://schemas.microsoft.com/office/powerpoint/2010/main" xmlns="" val="2750158479"/>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by="(-#ppt_w*2)" calcmode="lin" valueType="num">
                                      <p:cBhvr rctx="PPT">
                                        <p:cTn id="12" dur="500" autoRev="1" fill="hold">
                                          <p:stCondLst>
                                            <p:cond delay="0"/>
                                          </p:stCondLst>
                                        </p:cTn>
                                        <p:tgtEl>
                                          <p:spTgt spid="3"/>
                                        </p:tgtEl>
                                        <p:attrNameLst>
                                          <p:attrName>ppt_w</p:attrName>
                                        </p:attrNameLst>
                                      </p:cBhvr>
                                    </p:anim>
                                    <p:anim by="(#ppt_w*0.50)" calcmode="lin" valueType="num">
                                      <p:cBhvr>
                                        <p:cTn id="13" dur="500" decel="50000" autoRev="1" fill="hold">
                                          <p:stCondLst>
                                            <p:cond delay="0"/>
                                          </p:stCondLst>
                                        </p:cTn>
                                        <p:tgtEl>
                                          <p:spTgt spid="3"/>
                                        </p:tgtEl>
                                        <p:attrNameLst>
                                          <p:attrName>ppt_x</p:attrName>
                                        </p:attrNameLst>
                                      </p:cBhvr>
                                    </p:anim>
                                    <p:anim from="(-#ppt_h/2)" to="(#ppt_y)" calcmode="lin" valueType="num">
                                      <p:cBhvr>
                                        <p:cTn id="14" dur="1000" fill="hold">
                                          <p:stCondLst>
                                            <p:cond delay="0"/>
                                          </p:stCondLst>
                                        </p:cTn>
                                        <p:tgtEl>
                                          <p:spTgt spid="3"/>
                                        </p:tgtEl>
                                        <p:attrNameLst>
                                          <p:attrName>ppt_y</p:attrName>
                                        </p:attrNameLst>
                                      </p:cBhvr>
                                    </p:anim>
                                    <p:animRot by="21600000">
                                      <p:cBhvr>
                                        <p:cTn id="15"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1844824"/>
            <a:ext cx="7200800" cy="2554545"/>
          </a:xfrm>
          <a:prstGeom prst="rect">
            <a:avLst/>
          </a:prstGeom>
        </p:spPr>
        <p:txBody>
          <a:bodyPr wrap="square">
            <a:spAutoFit/>
          </a:bodyPr>
          <a:lstStyle/>
          <a:p>
            <a:pPr algn="just" rtl="1"/>
            <a:r>
              <a:rPr lang="fa-IR" sz="3200" dirty="0" smtClean="0">
                <a:cs typeface="B Lotus" pitchFamily="2" charset="-78"/>
              </a:rPr>
              <a:t>ثانيا : مگر </a:t>
            </a:r>
            <a:r>
              <a:rPr lang="fa-IR" sz="3200" dirty="0">
                <a:cs typeface="B Lotus" pitchFamily="2" charset="-78"/>
              </a:rPr>
              <a:t>مأموم در نماز جماعت صداى مكبّر، يا امام را نمى شنود و از او تبعيّت نمى كند؟ اگر نمى شنود، چگونه مى تواند به همراه او نماز را اقامه كند؟!</a:t>
            </a:r>
          </a:p>
          <a:p>
            <a:pPr algn="just" rtl="1"/>
            <a:r>
              <a:rPr lang="fa-IR" sz="3200" dirty="0">
                <a:cs typeface="B Lotus" pitchFamily="2" charset="-78"/>
              </a:rPr>
              <a:t>و اگر مى شنود، پس در هيچ نماز جماعتى حضور قلب وجود ندارد؟!</a:t>
            </a:r>
          </a:p>
        </p:txBody>
      </p:sp>
    </p:spTree>
    <p:extLst>
      <p:ext uri="{BB962C8B-B14F-4D97-AF65-F5344CB8AC3E}">
        <p14:creationId xmlns:p14="http://schemas.microsoft.com/office/powerpoint/2010/main" xmlns="" val="1318544763"/>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2060848"/>
            <a:ext cx="7344816" cy="2554545"/>
          </a:xfrm>
          <a:prstGeom prst="rect">
            <a:avLst/>
          </a:prstGeom>
        </p:spPr>
        <p:txBody>
          <a:bodyPr wrap="square">
            <a:spAutoFit/>
          </a:bodyPr>
          <a:lstStyle/>
          <a:p>
            <a:pPr algn="just" rtl="1"/>
            <a:r>
              <a:rPr lang="fa-IR" sz="3200" dirty="0">
                <a:cs typeface="B Lotus" pitchFamily="2" charset="-78"/>
              </a:rPr>
              <a:t>ثالثاً : آيا شنيدن صداى مظلوم و برطرف كردن مشكل او، حتّى در نماز، عبادت نيست</a:t>
            </a:r>
            <a:r>
              <a:rPr lang="fa-IR" sz="3200" dirty="0" smtClean="0">
                <a:cs typeface="B Lotus" pitchFamily="2" charset="-78"/>
              </a:rPr>
              <a:t>؟ اگر </a:t>
            </a:r>
            <a:r>
              <a:rPr lang="fa-IR" sz="3200" dirty="0">
                <a:cs typeface="B Lotus" pitchFamily="2" charset="-78"/>
              </a:rPr>
              <a:t>عبادت است و على (عليه السلام) مجذوب آن شده و آن را انجام داده، نه تنها كار آن حضرت اشكال نداشته، بلكه عبادت در عبادت محسوب مى شود.</a:t>
            </a:r>
            <a:endParaRPr lang="en-US" sz="3200" dirty="0">
              <a:cs typeface="B Lotus" pitchFamily="2" charset="-78"/>
            </a:endParaRPr>
          </a:p>
        </p:txBody>
      </p:sp>
    </p:spTree>
    <p:extLst>
      <p:ext uri="{BB962C8B-B14F-4D97-AF65-F5344CB8AC3E}">
        <p14:creationId xmlns:p14="http://schemas.microsoft.com/office/powerpoint/2010/main" xmlns="" val="1596725672"/>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Lotus" pitchFamily="2" charset="-78"/>
              </a:rPr>
              <a:t>4 - «وَاللهُ يَعصِمُكَ مِنَ النَّاسِ»</a:t>
            </a:r>
            <a:endParaRPr lang="en-US" dirty="0">
              <a:cs typeface="B Lotus" pitchFamily="2" charset="-78"/>
            </a:endParaRPr>
          </a:p>
        </p:txBody>
      </p:sp>
      <p:sp>
        <p:nvSpPr>
          <p:cNvPr id="3" name="Title 1"/>
          <p:cNvSpPr txBox="1">
            <a:spLocks/>
          </p:cNvSpPr>
          <p:nvPr/>
        </p:nvSpPr>
        <p:spPr>
          <a:xfrm>
            <a:off x="395536" y="1700808"/>
            <a:ext cx="8229600" cy="4608512"/>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dirty="0" smtClean="0">
                <a:cs typeface="B Lotus" pitchFamily="2" charset="-78"/>
              </a:rPr>
              <a:t>تضمينى كه خداوند در اين آيه شريفه براى حفظ جان پيامبر(صلى الله عليه وآله) كرده و به او وعده محافظت در مقابل خطرات احتمالى داده، نشانه ديگرى بر بزرگى و اهمّيّت مضمون اين آيه مباركه است.</a:t>
            </a:r>
          </a:p>
          <a:p>
            <a:pPr algn="r"/>
            <a:r>
              <a:rPr lang="fa-IR" dirty="0" smtClean="0">
                <a:cs typeface="B Lotus" pitchFamily="2" charset="-78"/>
              </a:rPr>
              <a:t>محتواى مأموريّت پيامبر(صلى الله عليه وآله) بقدرى سرنوشت ساز و مهم است كه احتمال خطرات جانى مى رود و واكنشهاى مختلف را بعيد نمى سازد; ولى خداوند پيامبرش را در مقابل تمام خطرات و ضررهاى احتمالى بيمه و ضمانت مى كند.</a:t>
            </a:r>
            <a:endParaRPr lang="fa-IR" dirty="0">
              <a:cs typeface="B Lotus" pitchFamily="2" charset="-78"/>
            </a:endParaRPr>
          </a:p>
        </p:txBody>
      </p:sp>
    </p:spTree>
    <p:extLst>
      <p:ext uri="{BB962C8B-B14F-4D97-AF65-F5344CB8AC3E}">
        <p14:creationId xmlns:p14="http://schemas.microsoft.com/office/powerpoint/2010/main" xmlns="" val="207468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764704"/>
            <a:ext cx="6822702" cy="584775"/>
          </a:xfrm>
          <a:prstGeom prst="rect">
            <a:avLst/>
          </a:prstGeom>
          <a:effectLst>
            <a:outerShdw blurRad="40000" dist="20000" dir="5400000" rotWithShape="0">
              <a:srgbClr val="000000">
                <a:alpha val="38000"/>
              </a:srgbClr>
            </a:outerShdw>
            <a:softEdge rad="63500"/>
          </a:effectLst>
        </p:spPr>
        <p:style>
          <a:lnRef idx="1">
            <a:schemeClr val="accent2"/>
          </a:lnRef>
          <a:fillRef idx="2">
            <a:schemeClr val="accent2"/>
          </a:fillRef>
          <a:effectRef idx="1">
            <a:schemeClr val="accent2"/>
          </a:effectRef>
          <a:fontRef idx="minor">
            <a:schemeClr val="dk1"/>
          </a:fontRef>
        </p:style>
        <p:txBody>
          <a:bodyPr wrap="none">
            <a:spAutoFit/>
          </a:bodyPr>
          <a:lstStyle/>
          <a:p>
            <a:r>
              <a:rPr lang="fa-IR" sz="3200" b="1" dirty="0">
                <a:cs typeface="B Lotus" pitchFamily="2" charset="-78"/>
              </a:rPr>
              <a:t>اشكال </a:t>
            </a:r>
            <a:r>
              <a:rPr lang="fa-IR" sz="3200" b="1" dirty="0" smtClean="0">
                <a:cs typeface="B Lotus" pitchFamily="2" charset="-78"/>
              </a:rPr>
              <a:t>چهارم </a:t>
            </a:r>
            <a:r>
              <a:rPr lang="fa-IR" sz="3200" b="1" dirty="0">
                <a:cs typeface="B Lotus" pitchFamily="2" charset="-78"/>
              </a:rPr>
              <a:t>: چرا تمام ضميرهاى آيه جمع است؟</a:t>
            </a:r>
            <a:endParaRPr lang="en-US" sz="3200" dirty="0">
              <a:cs typeface="B Lotus" pitchFamily="2" charset="-78"/>
            </a:endParaRPr>
          </a:p>
        </p:txBody>
      </p:sp>
      <p:sp>
        <p:nvSpPr>
          <p:cNvPr id="3" name="Rectangle 2"/>
          <p:cNvSpPr/>
          <p:nvPr/>
        </p:nvSpPr>
        <p:spPr>
          <a:xfrm>
            <a:off x="755576" y="1700808"/>
            <a:ext cx="7560840" cy="2554545"/>
          </a:xfrm>
          <a:prstGeom prst="rect">
            <a:avLst/>
          </a:prstGeom>
        </p:spPr>
        <p:txBody>
          <a:bodyPr wrap="square">
            <a:spAutoFit/>
          </a:bodyPr>
          <a:lstStyle/>
          <a:p>
            <a:pPr algn="just" rtl="1"/>
            <a:r>
              <a:rPr lang="fa-IR" sz="3200" dirty="0">
                <a:cs typeface="B Lotus" pitchFamily="2" charset="-78"/>
              </a:rPr>
              <a:t>همانگونه كه گذشت آيه شريفه براى سه گروه ولايت قائل شده است، و در مورد گروه سوم تمام ضميرها، فعل ها و موصول ها بصورت جمع آمده است. توجّه كنيد:</a:t>
            </a:r>
          </a:p>
          <a:p>
            <a:pPr algn="just" rtl="1"/>
            <a:r>
              <a:rPr lang="fa-IR" sz="3200" dirty="0">
                <a:cs typeface="B Lotus" pitchFamily="2" charset="-78"/>
              </a:rPr>
              <a:t>1 . الَّذين 2 . آمنوا 3 . الّذين 4 . يقيمون 5 . يؤتون </a:t>
            </a:r>
            <a:endParaRPr lang="fa-IR" sz="3200" dirty="0" smtClean="0">
              <a:cs typeface="B Lotus" pitchFamily="2" charset="-78"/>
            </a:endParaRPr>
          </a:p>
          <a:p>
            <a:pPr algn="just" rtl="1"/>
            <a:r>
              <a:rPr lang="fa-IR" sz="3200" dirty="0" smtClean="0">
                <a:cs typeface="B Lotus" pitchFamily="2" charset="-78"/>
              </a:rPr>
              <a:t>6 </a:t>
            </a:r>
            <a:r>
              <a:rPr lang="fa-IR" sz="3200" dirty="0">
                <a:cs typeface="B Lotus" pitchFamily="2" charset="-78"/>
              </a:rPr>
              <a:t>. هم 7 . راكعون.</a:t>
            </a:r>
          </a:p>
        </p:txBody>
      </p:sp>
    </p:spTree>
    <p:extLst>
      <p:ext uri="{BB962C8B-B14F-4D97-AF65-F5344CB8AC3E}">
        <p14:creationId xmlns:p14="http://schemas.microsoft.com/office/powerpoint/2010/main" xmlns="" val="2018524338"/>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1700808"/>
            <a:ext cx="7560840" cy="2554545"/>
          </a:xfrm>
          <a:prstGeom prst="rect">
            <a:avLst/>
          </a:prstGeom>
        </p:spPr>
        <p:txBody>
          <a:bodyPr wrap="square">
            <a:spAutoFit/>
          </a:bodyPr>
          <a:lstStyle/>
          <a:p>
            <a:pPr algn="just" rtl="1"/>
            <a:r>
              <a:rPr lang="fa-IR" sz="3200" dirty="0">
                <a:cs typeface="B Lotus" pitchFamily="2" charset="-78"/>
              </a:rPr>
              <a:t>معناى اين جملات اين است </a:t>
            </a:r>
            <a:r>
              <a:rPr lang="fa-IR" sz="3200" dirty="0" smtClean="0">
                <a:cs typeface="B Lotus" pitchFamily="2" charset="-78"/>
              </a:rPr>
              <a:t>كه افراد </a:t>
            </a:r>
            <a:r>
              <a:rPr lang="fa-IR" sz="3200" dirty="0">
                <a:cs typeface="B Lotus" pitchFamily="2" charset="-78"/>
              </a:rPr>
              <a:t>مختلفى در حال ركوع به فقير كمك كردند، در حالى كه در تمام روايات فقط از على(عليه السلام) به عنوان كسى كه در حال ركوع صدقه داد، نام برده شده است. با توجّه به اين مطلب، آيا رواياتى كه در شأن نزول آيه شريفه وجود دارد، با آيه سازگار است؟ </a:t>
            </a:r>
            <a:endParaRPr lang="en-US" sz="3200" dirty="0">
              <a:cs typeface="B Lotus" pitchFamily="2" charset="-78"/>
            </a:endParaRPr>
          </a:p>
        </p:txBody>
      </p:sp>
    </p:spTree>
    <p:extLst>
      <p:ext uri="{BB962C8B-B14F-4D97-AF65-F5344CB8AC3E}">
        <p14:creationId xmlns:p14="http://schemas.microsoft.com/office/powerpoint/2010/main" xmlns="" val="3718060042"/>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0" y="804789"/>
            <a:ext cx="1053494" cy="584775"/>
          </a:xfrm>
          <a:prstGeom prst="rect">
            <a:avLst/>
          </a:prstGeom>
          <a:effectLst>
            <a:outerShdw blurRad="40000" dist="20000" dir="5400000" rotWithShape="0">
              <a:srgbClr val="000000">
                <a:alpha val="38000"/>
              </a:srgbClr>
            </a:outerShdw>
            <a:softEdge rad="63500"/>
          </a:effectLst>
        </p:spPr>
        <p:style>
          <a:lnRef idx="1">
            <a:schemeClr val="accent1"/>
          </a:lnRef>
          <a:fillRef idx="2">
            <a:schemeClr val="accent1"/>
          </a:fillRef>
          <a:effectRef idx="1">
            <a:schemeClr val="accent1"/>
          </a:effectRef>
          <a:fontRef idx="minor">
            <a:schemeClr val="dk1"/>
          </a:fontRef>
        </p:style>
        <p:txBody>
          <a:bodyPr wrap="none">
            <a:spAutoFit/>
          </a:bodyPr>
          <a:lstStyle/>
          <a:p>
            <a:pPr algn="r"/>
            <a:r>
              <a:rPr lang="fa-IR" sz="3200" b="1" dirty="0">
                <a:cs typeface="B Lotus" pitchFamily="2" charset="-78"/>
              </a:rPr>
              <a:t>پاسخ :</a:t>
            </a:r>
            <a:endParaRPr lang="en-US" sz="3200" b="1" dirty="0">
              <a:cs typeface="B Lotus" pitchFamily="2" charset="-78"/>
            </a:endParaRPr>
          </a:p>
        </p:txBody>
      </p:sp>
      <p:sp>
        <p:nvSpPr>
          <p:cNvPr id="3" name="Rectangle 2"/>
          <p:cNvSpPr/>
          <p:nvPr/>
        </p:nvSpPr>
        <p:spPr>
          <a:xfrm>
            <a:off x="827584" y="1389564"/>
            <a:ext cx="7488832" cy="4524315"/>
          </a:xfrm>
          <a:prstGeom prst="rect">
            <a:avLst/>
          </a:prstGeom>
        </p:spPr>
        <p:txBody>
          <a:bodyPr wrap="square">
            <a:spAutoFit/>
          </a:bodyPr>
          <a:lstStyle/>
          <a:p>
            <a:pPr algn="just" rtl="1"/>
            <a:r>
              <a:rPr lang="fa-IR" sz="3200" dirty="0">
                <a:cs typeface="B Lotus" pitchFamily="2" charset="-78"/>
              </a:rPr>
              <a:t>اوّلا: </a:t>
            </a:r>
            <a:r>
              <a:rPr lang="fa-IR" sz="3200" dirty="0" smtClean="0">
                <a:cs typeface="B Lotus" pitchFamily="2" charset="-78"/>
              </a:rPr>
              <a:t>استعمال </a:t>
            </a:r>
            <a:r>
              <a:rPr lang="fa-IR" sz="3200" dirty="0">
                <a:cs typeface="B Lotus" pitchFamily="2" charset="-78"/>
              </a:rPr>
              <a:t>صيغه جمع به جاى مفرد جهت احترام شخص يا عظمت كار، مرسوم و متداول است و در آيه مورد بحث نيز به همين جهت صيغه جمع به كار رفته است و قرينه اين استعمال مجازى اين است كه هيچ كس از دانشمندان، حتّى دانشمندان متعصّب اهل سنّت، معتقد نيستند غير از على (عليه السلام)، كسى در حال ركوع صدقه داده باشد تا مشمول آيه باشد و اين خود بهترين قرينه بر استعمال لفظ جمع در موردى است كه بايد لفظ مفرد بيايد.</a:t>
            </a:r>
            <a:endParaRPr lang="en-US" sz="3200" dirty="0">
              <a:cs typeface="B Lotus" pitchFamily="2" charset="-78"/>
            </a:endParaRPr>
          </a:p>
        </p:txBody>
      </p:sp>
    </p:spTree>
    <p:extLst>
      <p:ext uri="{BB962C8B-B14F-4D97-AF65-F5344CB8AC3E}">
        <p14:creationId xmlns:p14="http://schemas.microsoft.com/office/powerpoint/2010/main" xmlns="" val="1814910911"/>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anim calcmode="lin" valueType="num">
                                      <p:cBhvr>
                                        <p:cTn id="1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908720"/>
            <a:ext cx="6984776" cy="1569660"/>
          </a:xfrm>
          <a:prstGeom prst="rect">
            <a:avLst/>
          </a:prstGeom>
        </p:spPr>
        <p:txBody>
          <a:bodyPr wrap="square">
            <a:spAutoFit/>
          </a:bodyPr>
          <a:lstStyle/>
          <a:p>
            <a:pPr algn="just" rtl="1"/>
            <a:r>
              <a:rPr lang="fa-IR" sz="3200" dirty="0">
                <a:cs typeface="B Lotus" pitchFamily="2" charset="-78"/>
              </a:rPr>
              <a:t>ثانياً : در آيات قرآن مجيد بطور گسترده صيغه جمع در جايى كه بايد مفرد استعمال شود به كار رفته است; براى نمونه </a:t>
            </a:r>
            <a:r>
              <a:rPr lang="fa-IR" sz="3200" dirty="0" smtClean="0">
                <a:cs typeface="B Lotus" pitchFamily="2" charset="-78"/>
              </a:rPr>
              <a:t>2 مورد </a:t>
            </a:r>
            <a:r>
              <a:rPr lang="fa-IR" sz="3200" dirty="0">
                <a:cs typeface="B Lotus" pitchFamily="2" charset="-78"/>
              </a:rPr>
              <a:t>آن را متذكّر مى شويم:</a:t>
            </a:r>
            <a:endParaRPr lang="en-US" sz="3200" dirty="0">
              <a:cs typeface="B Lotus" pitchFamily="2" charset="-78"/>
            </a:endParaRPr>
          </a:p>
        </p:txBody>
      </p:sp>
      <p:sp>
        <p:nvSpPr>
          <p:cNvPr id="3" name="Rectangle 2"/>
          <p:cNvSpPr/>
          <p:nvPr/>
        </p:nvSpPr>
        <p:spPr>
          <a:xfrm>
            <a:off x="827584" y="2555319"/>
            <a:ext cx="7488832" cy="2062103"/>
          </a:xfrm>
          <a:prstGeom prst="rect">
            <a:avLst/>
          </a:prstGeom>
        </p:spPr>
        <p:txBody>
          <a:bodyPr wrap="square">
            <a:spAutoFit/>
          </a:bodyPr>
          <a:lstStyle/>
          <a:p>
            <a:pPr algn="just" rtl="1"/>
            <a:r>
              <a:rPr lang="fa-IR" sz="3200" dirty="0">
                <a:cs typeface="B Lotus" pitchFamily="2" charset="-78"/>
              </a:rPr>
              <a:t>1ـ در آيه 215 سوره بقره مى خوانيم:</a:t>
            </a:r>
          </a:p>
          <a:p>
            <a:pPr algn="just" rtl="1"/>
            <a:r>
              <a:rPr lang="fa-IR" sz="3200" dirty="0">
                <a:cs typeface="B Lotus" pitchFamily="2" charset="-78"/>
              </a:rPr>
              <a:t>يَسْئَلُونَكَ مـاذا يُنْفِقُونَ قُلْ مـا أَنْفَقْتُمْ مِنْ خَيْر فَلِلْوالِدَيْنِ وَالاَْقْرَبِينَ وَالْيَتـامى وَالْمَسـاكِينَ وَابْنِ السَّبِيلِ وَمـا تَفْعَلُوا مِنْ خَيْر فَاِنَّ اللهَ بِهِ عَلِيمٌ</a:t>
            </a:r>
          </a:p>
        </p:txBody>
      </p:sp>
      <p:sp>
        <p:nvSpPr>
          <p:cNvPr id="4" name="Rectangle 3"/>
          <p:cNvSpPr/>
          <p:nvPr/>
        </p:nvSpPr>
        <p:spPr>
          <a:xfrm>
            <a:off x="1043608" y="4523636"/>
            <a:ext cx="6984776" cy="1569660"/>
          </a:xfrm>
          <a:prstGeom prst="rect">
            <a:avLst/>
          </a:prstGeom>
        </p:spPr>
        <p:txBody>
          <a:bodyPr wrap="square">
            <a:spAutoFit/>
          </a:bodyPr>
          <a:lstStyle/>
          <a:p>
            <a:pPr algn="just" rtl="1"/>
            <a:r>
              <a:rPr lang="fa-IR" sz="2400" dirty="0">
                <a:cs typeface="B Lotus" pitchFamily="2" charset="-78"/>
              </a:rPr>
              <a:t>(اى پيامبر ما) از تو سؤال مى كنند چه چيزى انفاق كنند، بگو: «هر خير و نيكى (و سرمايه سودمند مادّى و معنوى كه انفاق مى كنيد، بايد براى پدر و مادر و نزديكان و يتيمان و مستمندان و درماندگان در راه باشد.» و هر كار خيرى كه انجام دهيد، خداوند از آن آگاه است </a:t>
            </a:r>
            <a:endParaRPr lang="en-US" sz="2400" dirty="0">
              <a:cs typeface="B Lotus" pitchFamily="2" charset="-78"/>
            </a:endParaRPr>
          </a:p>
        </p:txBody>
      </p:sp>
    </p:spTree>
    <p:extLst>
      <p:ext uri="{BB962C8B-B14F-4D97-AF65-F5344CB8AC3E}">
        <p14:creationId xmlns:p14="http://schemas.microsoft.com/office/powerpoint/2010/main" xmlns="" val="1856865606"/>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heel(1)">
                                      <p:cBhvr>
                                        <p:cTn id="14" dur="2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1)">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700808"/>
            <a:ext cx="7128792" cy="3046988"/>
          </a:xfrm>
          <a:prstGeom prst="rect">
            <a:avLst/>
          </a:prstGeom>
        </p:spPr>
        <p:txBody>
          <a:bodyPr wrap="square">
            <a:spAutoFit/>
          </a:bodyPr>
          <a:lstStyle/>
          <a:p>
            <a:pPr algn="just" rtl="1"/>
            <a:r>
              <a:rPr lang="fa-IR" sz="3200" dirty="0">
                <a:cs typeface="B Lotus" pitchFamily="2" charset="-78"/>
              </a:rPr>
              <a:t>در اين آيه شريفه صيغه هاى «يسألونك، ينفقون، انفقتم و ما تفعلوا» بصورت جمع آمده است و در ابتدا به نظر مى رسد كه جمعى از مسلمانان سؤال فوق را طرح كردند، ولى طبق شأن نزول آيه، يك نفر بيشتر اين سؤال را مطرح نكرد و او شخص ثروتمندى به نام «عمرو بن جموح» بود</a:t>
            </a:r>
            <a:endParaRPr lang="en-US" sz="3200" dirty="0">
              <a:cs typeface="B Lotus" pitchFamily="2" charset="-78"/>
            </a:endParaRPr>
          </a:p>
        </p:txBody>
      </p:sp>
    </p:spTree>
    <p:extLst>
      <p:ext uri="{BB962C8B-B14F-4D97-AF65-F5344CB8AC3E}">
        <p14:creationId xmlns:p14="http://schemas.microsoft.com/office/powerpoint/2010/main" xmlns="" val="366145598"/>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8632" y="1268760"/>
            <a:ext cx="6516528" cy="584775"/>
          </a:xfrm>
          <a:prstGeom prst="rect">
            <a:avLst/>
          </a:prstGeom>
        </p:spPr>
        <p:txBody>
          <a:bodyPr wrap="none">
            <a:spAutoFit/>
          </a:bodyPr>
          <a:lstStyle/>
          <a:p>
            <a:pPr algn="just" rtl="1"/>
            <a:r>
              <a:rPr lang="fa-IR" sz="3200" dirty="0">
                <a:cs typeface="B Lotus" pitchFamily="2" charset="-78"/>
              </a:rPr>
              <a:t>2ـ خداوند متعال در آيه 274 سوره بقره مى فرمايد:</a:t>
            </a:r>
            <a:endParaRPr lang="en-US" sz="3200" dirty="0">
              <a:cs typeface="B Lotus" pitchFamily="2" charset="-78"/>
            </a:endParaRPr>
          </a:p>
        </p:txBody>
      </p:sp>
      <p:sp>
        <p:nvSpPr>
          <p:cNvPr id="3" name="Rectangle 2"/>
          <p:cNvSpPr/>
          <p:nvPr/>
        </p:nvSpPr>
        <p:spPr>
          <a:xfrm>
            <a:off x="755576" y="2279774"/>
            <a:ext cx="7699584" cy="1077218"/>
          </a:xfrm>
          <a:prstGeom prst="rect">
            <a:avLst/>
          </a:prstGeom>
        </p:spPr>
        <p:txBody>
          <a:bodyPr wrap="square">
            <a:spAutoFit/>
          </a:bodyPr>
          <a:lstStyle/>
          <a:p>
            <a:pPr algn="just" rtl="1"/>
            <a:r>
              <a:rPr lang="fa-IR" sz="3200" dirty="0">
                <a:cs typeface="B Lotus" pitchFamily="2" charset="-78"/>
              </a:rPr>
              <a:t>الَّذِينَ يُنْفِقُونَ أَمْوالَهُمْ بِاللَّيْلِ وَالنَّهارِ سِرّاً وَعَلانِيَةً فَلَهُمْ أَجْرُهُمْ عِنْدَ رَبِّهِمْ وَلا خَوْفٌ عَلَيْهِمْ وَلا هُمْ يَحْزَنُونَ</a:t>
            </a:r>
            <a:endParaRPr lang="en-US" sz="3200" dirty="0">
              <a:cs typeface="B Lotus" pitchFamily="2" charset="-78"/>
            </a:endParaRPr>
          </a:p>
        </p:txBody>
      </p:sp>
      <p:sp>
        <p:nvSpPr>
          <p:cNvPr id="4" name="Rectangle 3"/>
          <p:cNvSpPr/>
          <p:nvPr/>
        </p:nvSpPr>
        <p:spPr>
          <a:xfrm>
            <a:off x="755576" y="3371508"/>
            <a:ext cx="7699584" cy="1569660"/>
          </a:xfrm>
          <a:prstGeom prst="rect">
            <a:avLst/>
          </a:prstGeom>
        </p:spPr>
        <p:txBody>
          <a:bodyPr wrap="square">
            <a:spAutoFit/>
          </a:bodyPr>
          <a:lstStyle/>
          <a:p>
            <a:pPr algn="just" rtl="1"/>
            <a:r>
              <a:rPr lang="fa-IR" sz="3200" dirty="0">
                <a:cs typeface="B Lotus" pitchFamily="2" charset="-78"/>
              </a:rPr>
              <a:t>آنها كه اموال خود را، شب و روز، پنهان و آشكار، انفاق مى كنند، مزدشان نزد پروردگارشان است; نه ترسى بر آنهاست، و نه غمگين مى شوند.</a:t>
            </a:r>
          </a:p>
        </p:txBody>
      </p:sp>
    </p:spTree>
    <p:extLst>
      <p:ext uri="{BB962C8B-B14F-4D97-AF65-F5344CB8AC3E}">
        <p14:creationId xmlns:p14="http://schemas.microsoft.com/office/powerpoint/2010/main" xmlns="" val="3418626361"/>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1268760"/>
            <a:ext cx="7704855" cy="4031873"/>
          </a:xfrm>
          <a:prstGeom prst="rect">
            <a:avLst/>
          </a:prstGeom>
        </p:spPr>
        <p:txBody>
          <a:bodyPr wrap="square">
            <a:spAutoFit/>
          </a:bodyPr>
          <a:lstStyle/>
          <a:p>
            <a:pPr algn="just" rtl="1"/>
            <a:r>
              <a:rPr lang="fa-IR" sz="3200" dirty="0">
                <a:cs typeface="B Lotus" pitchFamily="2" charset="-78"/>
              </a:rPr>
              <a:t>در اين آيه شريفه نيز كلمات «الّذين، ينفقون، اموالهم، فلهم، اجرهم، ربّهم، عليهم، هم، يحزنون» همه، به صيغه جمع آمده است; ولى بسيارى از مفسّران گفته اند كه منظور، علىّ بن ابى طالب(عليه السلام) بوده است كه شب و روز، پنهان و آشكار انفاق مى كرده است. طبق روايتى، آن حضرت چهار درهم داشت، يكى را شبانه و ديگرى را در روز، سومى را آشكار و چهارمى را پنهان انفاق كرد و آيه فوق در شأن انفاق او نازل شد</a:t>
            </a:r>
            <a:r>
              <a:rPr lang="fa-IR" sz="3200" dirty="0" smtClean="0">
                <a:cs typeface="B Lotus" pitchFamily="2" charset="-78"/>
              </a:rPr>
              <a:t>!</a:t>
            </a:r>
            <a:endParaRPr lang="en-US" sz="3200" dirty="0">
              <a:cs typeface="B Lotus" pitchFamily="2" charset="-78"/>
            </a:endParaRPr>
          </a:p>
        </p:txBody>
      </p:sp>
    </p:spTree>
    <p:extLst>
      <p:ext uri="{BB962C8B-B14F-4D97-AF65-F5344CB8AC3E}">
        <p14:creationId xmlns:p14="http://schemas.microsoft.com/office/powerpoint/2010/main" xmlns="" val="3379342878"/>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76056" y="937645"/>
            <a:ext cx="2287806" cy="646331"/>
          </a:xfrm>
          <a:prstGeom prst="rect">
            <a:avLst/>
          </a:prstGeom>
          <a:effectLst>
            <a:softEdge rad="31750"/>
          </a:effectLst>
        </p:spPr>
        <p:style>
          <a:lnRef idx="2">
            <a:schemeClr val="accent6"/>
          </a:lnRef>
          <a:fillRef idx="1">
            <a:schemeClr val="lt1"/>
          </a:fillRef>
          <a:effectRef idx="0">
            <a:schemeClr val="accent6"/>
          </a:effectRef>
          <a:fontRef idx="minor">
            <a:schemeClr val="dk1"/>
          </a:fontRef>
        </p:style>
        <p:txBody>
          <a:bodyPr wrap="none">
            <a:spAutoFit/>
          </a:bodyPr>
          <a:lstStyle/>
          <a:p>
            <a:r>
              <a:rPr lang="fa-IR" sz="3600" b="1" dirty="0" smtClean="0">
                <a:cs typeface="B Lotus" pitchFamily="2" charset="-78"/>
              </a:rPr>
              <a:t> </a:t>
            </a:r>
            <a:r>
              <a:rPr lang="fa-IR" sz="3600" b="1" dirty="0">
                <a:cs typeface="B Lotus" pitchFamily="2" charset="-78"/>
              </a:rPr>
              <a:t>آيه اولى الامر</a:t>
            </a:r>
            <a:endParaRPr lang="en-US" sz="3600" dirty="0">
              <a:cs typeface="B Lotus" pitchFamily="2" charset="-78"/>
            </a:endParaRPr>
          </a:p>
        </p:txBody>
      </p:sp>
      <p:sp>
        <p:nvSpPr>
          <p:cNvPr id="3" name="Rectangle 2"/>
          <p:cNvSpPr/>
          <p:nvPr/>
        </p:nvSpPr>
        <p:spPr>
          <a:xfrm>
            <a:off x="899592" y="1628800"/>
            <a:ext cx="7344816" cy="2062103"/>
          </a:xfrm>
          <a:prstGeom prst="rect">
            <a:avLst/>
          </a:prstGeom>
        </p:spPr>
        <p:txBody>
          <a:bodyPr wrap="square">
            <a:spAutoFit/>
          </a:bodyPr>
          <a:lstStyle/>
          <a:p>
            <a:pPr algn="just" rtl="1"/>
            <a:r>
              <a:rPr lang="fa-IR" sz="3200" b="1" dirty="0">
                <a:cs typeface="B Lotus" pitchFamily="2" charset="-78"/>
              </a:rPr>
              <a:t>يـا أَيُّهَا الَّذِينَ آمَنُوا أَطِيعُوا اللهَ وَأَطِيعُوا الرَّسُولَ وَاُولي الاَْمْرِ مِنْكُمْ فَاِنْ تَنـازَعْتُمْ فِي شَيء فَرُدُّوهُ إِلَى اللهِ وَالرَّسُولِ إِنْ كُنْتُمْ تُؤْمِنُونَ بِاللهِ وَالْيَوْمِ الاْخِرِ ذلِكَ خَيْرٌ وَأَحْسَنُ تَأْوِيلا</a:t>
            </a:r>
            <a:endParaRPr lang="en-US" sz="3200" b="1" dirty="0">
              <a:cs typeface="B Lotus" pitchFamily="2" charset="-78"/>
            </a:endParaRPr>
          </a:p>
        </p:txBody>
      </p:sp>
      <p:sp>
        <p:nvSpPr>
          <p:cNvPr id="4" name="Rectangle 3"/>
          <p:cNvSpPr/>
          <p:nvPr/>
        </p:nvSpPr>
        <p:spPr>
          <a:xfrm>
            <a:off x="899592" y="3501008"/>
            <a:ext cx="7344816" cy="2246769"/>
          </a:xfrm>
          <a:prstGeom prst="rect">
            <a:avLst/>
          </a:prstGeom>
        </p:spPr>
        <p:txBody>
          <a:bodyPr wrap="square">
            <a:spAutoFit/>
          </a:bodyPr>
          <a:lstStyle/>
          <a:p>
            <a:pPr algn="just" rtl="1"/>
            <a:r>
              <a:rPr lang="fa-IR" sz="2800" dirty="0">
                <a:cs typeface="B Lotus" pitchFamily="2" charset="-78"/>
              </a:rPr>
              <a:t>اى كسانى كه ايمان آورده ايد! اطاعت كنيد خدا را; و اطاعت كنيد پيامبر خدا و اولوا الامر [= اوصياى پيامبر] را. و هر گاه در چيزى نزاع داشتيد، آن را به خدا و پيامبر باز گردانيد (و از آنها داورى بطلبيد) اگر به خدا و روز رستاخيز ايمان داريد. اين (كار) براى شما بهتر، و عاقبت و پايانش نيكوتر است. </a:t>
            </a:r>
            <a:endParaRPr lang="en-US" sz="2800" dirty="0">
              <a:cs typeface="B Lotus" pitchFamily="2" charset="-78"/>
            </a:endParaRPr>
          </a:p>
        </p:txBody>
      </p:sp>
      <p:sp>
        <p:nvSpPr>
          <p:cNvPr id="5" name="Rectangle 4"/>
          <p:cNvSpPr/>
          <p:nvPr/>
        </p:nvSpPr>
        <p:spPr>
          <a:xfrm>
            <a:off x="1331640" y="5747777"/>
            <a:ext cx="2392001" cy="523220"/>
          </a:xfrm>
          <a:prstGeom prst="rect">
            <a:avLst/>
          </a:prstGeom>
        </p:spPr>
        <p:txBody>
          <a:bodyPr wrap="none">
            <a:spAutoFit/>
          </a:bodyPr>
          <a:lstStyle/>
          <a:p>
            <a:pPr algn="r" rtl="1"/>
            <a:r>
              <a:rPr lang="fa-IR" sz="2800" dirty="0">
                <a:cs typeface="B Lotus" pitchFamily="2" charset="-78"/>
              </a:rPr>
              <a:t>«سوره نساء، آيه 59»</a:t>
            </a:r>
            <a:endParaRPr lang="en-US" sz="2800" dirty="0">
              <a:cs typeface="B Lotus" pitchFamily="2" charset="-78"/>
            </a:endParaRPr>
          </a:p>
        </p:txBody>
      </p:sp>
    </p:spTree>
    <p:extLst>
      <p:ext uri="{BB962C8B-B14F-4D97-AF65-F5344CB8AC3E}">
        <p14:creationId xmlns:p14="http://schemas.microsoft.com/office/powerpoint/2010/main" xmlns="" val="1221847284"/>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anim calcmode="lin" valueType="num">
                                      <p:cBhvr>
                                        <p:cTn id="13" dur="2000" fill="hold"/>
                                        <p:tgtEl>
                                          <p:spTgt spid="3"/>
                                        </p:tgtEl>
                                        <p:attrNameLst>
                                          <p:attrName>ppt_w</p:attrName>
                                        </p:attrNameLst>
                                      </p:cBhvr>
                                      <p:tavLst>
                                        <p:tav tm="0" fmla="#ppt_w*sin(2.5*pi*$)">
                                          <p:val>
                                            <p:fltVal val="0"/>
                                          </p:val>
                                        </p:tav>
                                        <p:tav tm="100000">
                                          <p:val>
                                            <p:fltVal val="1"/>
                                          </p:val>
                                        </p:tav>
                                      </p:tavLst>
                                    </p:anim>
                                    <p:anim calcmode="lin" valueType="num">
                                      <p:cBhvr>
                                        <p:cTn id="14"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anim calcmode="lin" valueType="num">
                                      <p:cBhvr>
                                        <p:cTn id="20" dur="2000" fill="hold"/>
                                        <p:tgtEl>
                                          <p:spTgt spid="4"/>
                                        </p:tgtEl>
                                        <p:attrNameLst>
                                          <p:attrName>ppt_w</p:attrName>
                                        </p:attrNameLst>
                                      </p:cBhvr>
                                      <p:tavLst>
                                        <p:tav tm="0" fmla="#ppt_w*sin(2.5*pi*$)">
                                          <p:val>
                                            <p:fltVal val="0"/>
                                          </p:val>
                                        </p:tav>
                                        <p:tav tm="100000">
                                          <p:val>
                                            <p:fltVal val="1"/>
                                          </p:val>
                                        </p:tav>
                                      </p:tavLst>
                                    </p:anim>
                                    <p:anim calcmode="lin" valueType="num">
                                      <p:cBhvr>
                                        <p:cTn id="21"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80">
                                          <p:stCondLst>
                                            <p:cond delay="0"/>
                                          </p:stCondLst>
                                        </p:cTn>
                                        <p:tgtEl>
                                          <p:spTgt spid="5"/>
                                        </p:tgtEl>
                                      </p:cBhvr>
                                    </p:animEffect>
                                    <p:anim calcmode="lin" valueType="num">
                                      <p:cBhvr>
                                        <p:cTn id="2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2" dur="26">
                                          <p:stCondLst>
                                            <p:cond delay="650"/>
                                          </p:stCondLst>
                                        </p:cTn>
                                        <p:tgtEl>
                                          <p:spTgt spid="5"/>
                                        </p:tgtEl>
                                      </p:cBhvr>
                                      <p:to x="100000" y="60000"/>
                                    </p:animScale>
                                    <p:animScale>
                                      <p:cBhvr>
                                        <p:cTn id="33" dur="166" decel="50000">
                                          <p:stCondLst>
                                            <p:cond delay="676"/>
                                          </p:stCondLst>
                                        </p:cTn>
                                        <p:tgtEl>
                                          <p:spTgt spid="5"/>
                                        </p:tgtEl>
                                      </p:cBhvr>
                                      <p:to x="100000" y="100000"/>
                                    </p:animScale>
                                    <p:animScale>
                                      <p:cBhvr>
                                        <p:cTn id="34" dur="26">
                                          <p:stCondLst>
                                            <p:cond delay="1312"/>
                                          </p:stCondLst>
                                        </p:cTn>
                                        <p:tgtEl>
                                          <p:spTgt spid="5"/>
                                        </p:tgtEl>
                                      </p:cBhvr>
                                      <p:to x="100000" y="80000"/>
                                    </p:animScale>
                                    <p:animScale>
                                      <p:cBhvr>
                                        <p:cTn id="35" dur="166" decel="50000">
                                          <p:stCondLst>
                                            <p:cond delay="1338"/>
                                          </p:stCondLst>
                                        </p:cTn>
                                        <p:tgtEl>
                                          <p:spTgt spid="5"/>
                                        </p:tgtEl>
                                      </p:cBhvr>
                                      <p:to x="100000" y="100000"/>
                                    </p:animScale>
                                    <p:animScale>
                                      <p:cBhvr>
                                        <p:cTn id="36" dur="26">
                                          <p:stCondLst>
                                            <p:cond delay="1642"/>
                                          </p:stCondLst>
                                        </p:cTn>
                                        <p:tgtEl>
                                          <p:spTgt spid="5"/>
                                        </p:tgtEl>
                                      </p:cBhvr>
                                      <p:to x="100000" y="90000"/>
                                    </p:animScale>
                                    <p:animScale>
                                      <p:cBhvr>
                                        <p:cTn id="37" dur="166" decel="50000">
                                          <p:stCondLst>
                                            <p:cond delay="1668"/>
                                          </p:stCondLst>
                                        </p:cTn>
                                        <p:tgtEl>
                                          <p:spTgt spid="5"/>
                                        </p:tgtEl>
                                      </p:cBhvr>
                                      <p:to x="100000" y="100000"/>
                                    </p:animScale>
                                    <p:animScale>
                                      <p:cBhvr>
                                        <p:cTn id="38" dur="26">
                                          <p:stCondLst>
                                            <p:cond delay="1808"/>
                                          </p:stCondLst>
                                        </p:cTn>
                                        <p:tgtEl>
                                          <p:spTgt spid="5"/>
                                        </p:tgtEl>
                                      </p:cBhvr>
                                      <p:to x="100000" y="95000"/>
                                    </p:animScale>
                                    <p:animScale>
                                      <p:cBhvr>
                                        <p:cTn id="39"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52120" y="836712"/>
            <a:ext cx="1922321" cy="584775"/>
          </a:xfrm>
          <a:prstGeom prst="rect">
            <a:avLst/>
          </a:prstGeom>
          <a:effectLst>
            <a:softEdge rad="31750"/>
          </a:effectLst>
        </p:spPr>
        <p:style>
          <a:lnRef idx="2">
            <a:schemeClr val="accent6"/>
          </a:lnRef>
          <a:fillRef idx="1">
            <a:schemeClr val="lt1"/>
          </a:fillRef>
          <a:effectRef idx="0">
            <a:schemeClr val="accent6"/>
          </a:effectRef>
          <a:fontRef idx="minor">
            <a:schemeClr val="dk1"/>
          </a:fontRef>
        </p:style>
        <p:txBody>
          <a:bodyPr wrap="none">
            <a:spAutoFit/>
          </a:bodyPr>
          <a:lstStyle/>
          <a:p>
            <a:r>
              <a:rPr lang="fa-IR" sz="3200" b="1" dirty="0">
                <a:cs typeface="B Lotus" pitchFamily="2" charset="-78"/>
              </a:rPr>
              <a:t>شرح و تفسير</a:t>
            </a:r>
            <a:endParaRPr lang="en-US" sz="3200" dirty="0">
              <a:cs typeface="B Lotus" pitchFamily="2" charset="-78"/>
            </a:endParaRPr>
          </a:p>
        </p:txBody>
      </p:sp>
      <p:sp>
        <p:nvSpPr>
          <p:cNvPr id="3" name="Rectangle 2"/>
          <p:cNvSpPr/>
          <p:nvPr/>
        </p:nvSpPr>
        <p:spPr>
          <a:xfrm>
            <a:off x="4434843" y="1619508"/>
            <a:ext cx="4097597" cy="584775"/>
          </a:xfrm>
          <a:prstGeom prst="rect">
            <a:avLst/>
          </a:prstGeom>
        </p:spPr>
        <p:txBody>
          <a:bodyPr wrap="none">
            <a:spAutoFit/>
          </a:bodyPr>
          <a:lstStyle/>
          <a:p>
            <a:r>
              <a:rPr lang="fa-IR" sz="3200" b="1" dirty="0">
                <a:cs typeface="B Lotus" pitchFamily="2" charset="-78"/>
              </a:rPr>
              <a:t>اولوا الامر چه كسانى هستند؟</a:t>
            </a:r>
            <a:endParaRPr lang="en-US" sz="3200" dirty="0">
              <a:cs typeface="B Lotus" pitchFamily="2" charset="-78"/>
            </a:endParaRPr>
          </a:p>
        </p:txBody>
      </p:sp>
      <p:sp>
        <p:nvSpPr>
          <p:cNvPr id="4" name="Rectangle 3"/>
          <p:cNvSpPr/>
          <p:nvPr/>
        </p:nvSpPr>
        <p:spPr>
          <a:xfrm>
            <a:off x="899592" y="2348880"/>
            <a:ext cx="7344816" cy="1077218"/>
          </a:xfrm>
          <a:prstGeom prst="rect">
            <a:avLst/>
          </a:prstGeom>
        </p:spPr>
        <p:txBody>
          <a:bodyPr wrap="square">
            <a:spAutoFit/>
          </a:bodyPr>
          <a:lstStyle/>
          <a:p>
            <a:pPr algn="just" rtl="1"/>
            <a:r>
              <a:rPr lang="fa-IR" sz="3200" b="1" dirty="0">
                <a:cs typeface="B Lotus" pitchFamily="2" charset="-78"/>
              </a:rPr>
              <a:t>«يـا أَيُّهَا الَّذِينَ آمَنُوا أَطِيعُوا اللهَ وَأَطِيعُواالرَّسُولَ وَاُولِى الاَْمْرِ مِنْكُمْ» </a:t>
            </a:r>
            <a:endParaRPr lang="en-US" sz="3200" b="1" dirty="0">
              <a:cs typeface="B Lotus" pitchFamily="2" charset="-78"/>
            </a:endParaRPr>
          </a:p>
        </p:txBody>
      </p:sp>
      <p:sp>
        <p:nvSpPr>
          <p:cNvPr id="5" name="Rectangle 4"/>
          <p:cNvSpPr/>
          <p:nvPr/>
        </p:nvSpPr>
        <p:spPr>
          <a:xfrm>
            <a:off x="899592" y="3414479"/>
            <a:ext cx="7344816" cy="2246769"/>
          </a:xfrm>
          <a:prstGeom prst="rect">
            <a:avLst/>
          </a:prstGeom>
        </p:spPr>
        <p:txBody>
          <a:bodyPr wrap="square">
            <a:spAutoFit/>
          </a:bodyPr>
          <a:lstStyle/>
          <a:p>
            <a:pPr algn="just" rtl="1"/>
            <a:r>
              <a:rPr lang="fa-IR" sz="2800" dirty="0" smtClean="0">
                <a:cs typeface="B Lotus" pitchFamily="2" charset="-78"/>
              </a:rPr>
              <a:t>اين </a:t>
            </a:r>
            <a:r>
              <a:rPr lang="fa-IR" sz="2800" dirty="0">
                <a:cs typeface="B Lotus" pitchFamily="2" charset="-78"/>
              </a:rPr>
              <a:t>قسمت از آيه شريفه، </a:t>
            </a:r>
            <a:r>
              <a:rPr lang="fa-IR" sz="2800" dirty="0" smtClean="0">
                <a:cs typeface="B Lotus" pitchFamily="2" charset="-78"/>
              </a:rPr>
              <a:t>اطاعت </a:t>
            </a:r>
            <a:r>
              <a:rPr lang="fa-IR" sz="2800" dirty="0">
                <a:cs typeface="B Lotus" pitchFamily="2" charset="-78"/>
              </a:rPr>
              <a:t>مطلق و بى چون چرا از سه كس را بر مؤمنان لازم و واجب شمرده است:</a:t>
            </a:r>
          </a:p>
          <a:p>
            <a:pPr algn="just" rtl="1"/>
            <a:r>
              <a:rPr lang="fa-IR" sz="2800" dirty="0">
                <a:cs typeface="B Lotus" pitchFamily="2" charset="-78"/>
              </a:rPr>
              <a:t>نخست اطاعت از خداوند </a:t>
            </a:r>
            <a:endParaRPr lang="en-US" sz="2800" dirty="0" smtClean="0">
              <a:cs typeface="B Lotus" pitchFamily="2" charset="-78"/>
            </a:endParaRPr>
          </a:p>
          <a:p>
            <a:pPr algn="just" rtl="1"/>
            <a:r>
              <a:rPr lang="fa-IR" sz="2800" dirty="0" smtClean="0">
                <a:cs typeface="B Lotus" pitchFamily="2" charset="-78"/>
              </a:rPr>
              <a:t>و </a:t>
            </a:r>
            <a:r>
              <a:rPr lang="fa-IR" sz="2800" dirty="0">
                <a:cs typeface="B Lotus" pitchFamily="2" charset="-78"/>
              </a:rPr>
              <a:t>سپس اطاعت از پيامبرش </a:t>
            </a:r>
            <a:endParaRPr lang="en-US" sz="2800" dirty="0" smtClean="0">
              <a:cs typeface="B Lotus" pitchFamily="2" charset="-78"/>
            </a:endParaRPr>
          </a:p>
          <a:p>
            <a:pPr algn="just" rtl="1"/>
            <a:r>
              <a:rPr lang="fa-IR" sz="2800" dirty="0" smtClean="0">
                <a:cs typeface="B Lotus" pitchFamily="2" charset="-78"/>
              </a:rPr>
              <a:t>و </a:t>
            </a:r>
            <a:r>
              <a:rPr lang="fa-IR" sz="2800" dirty="0">
                <a:cs typeface="B Lotus" pitchFamily="2" charset="-78"/>
              </a:rPr>
              <a:t>سوم اطاعت از اولى الامر.</a:t>
            </a:r>
          </a:p>
        </p:txBody>
      </p:sp>
    </p:spTree>
    <p:extLst>
      <p:ext uri="{BB962C8B-B14F-4D97-AF65-F5344CB8AC3E}">
        <p14:creationId xmlns:p14="http://schemas.microsoft.com/office/powerpoint/2010/main" xmlns="" val="3529270902"/>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1196752"/>
            <a:ext cx="7344816" cy="1077218"/>
          </a:xfrm>
          <a:prstGeom prst="rect">
            <a:avLst/>
          </a:prstGeom>
        </p:spPr>
        <p:txBody>
          <a:bodyPr wrap="square">
            <a:spAutoFit/>
          </a:bodyPr>
          <a:lstStyle/>
          <a:p>
            <a:pPr algn="just" rtl="1"/>
            <a:r>
              <a:rPr lang="fa-IR" sz="3200" b="1" dirty="0">
                <a:cs typeface="B Lotus" pitchFamily="2" charset="-78"/>
              </a:rPr>
              <a:t>«فَاِنْ تَنـازَعْتُمْ فِي شَيء فَرُدُّوهُ إِلَى اللهِ وَالرَّسُولِ إِنْ كُنْتُمْ تُؤْمِنُونَ بِاللهِ وَالْيَوْمِ الاْخِرِ»</a:t>
            </a:r>
            <a:endParaRPr lang="en-US" sz="3200" b="1" dirty="0">
              <a:cs typeface="B Lotus" pitchFamily="2" charset="-78"/>
            </a:endParaRPr>
          </a:p>
        </p:txBody>
      </p:sp>
      <p:sp>
        <p:nvSpPr>
          <p:cNvPr id="3" name="Rectangle 2"/>
          <p:cNvSpPr/>
          <p:nvPr/>
        </p:nvSpPr>
        <p:spPr>
          <a:xfrm>
            <a:off x="827584" y="2348880"/>
            <a:ext cx="7560840" cy="3539430"/>
          </a:xfrm>
          <a:prstGeom prst="rect">
            <a:avLst/>
          </a:prstGeom>
        </p:spPr>
        <p:txBody>
          <a:bodyPr wrap="square">
            <a:spAutoFit/>
          </a:bodyPr>
          <a:lstStyle/>
          <a:p>
            <a:pPr algn="just" rtl="1"/>
            <a:r>
              <a:rPr lang="fa-IR" sz="2800" dirty="0" smtClean="0">
                <a:cs typeface="B Lotus" pitchFamily="2" charset="-78"/>
              </a:rPr>
              <a:t>قسمت </a:t>
            </a:r>
            <a:r>
              <a:rPr lang="fa-IR" sz="2800" dirty="0">
                <a:cs typeface="B Lotus" pitchFamily="2" charset="-78"/>
              </a:rPr>
              <a:t>دوم آيه، مرجع مسلمانان را به هنگام اختلافات و منازعات مشخّص مى كند، </a:t>
            </a:r>
            <a:endParaRPr lang="en-US" sz="2800" dirty="0" smtClean="0">
              <a:cs typeface="B Lotus" pitchFamily="2" charset="-78"/>
            </a:endParaRPr>
          </a:p>
          <a:p>
            <a:pPr algn="just" rtl="1"/>
            <a:r>
              <a:rPr lang="fa-IR" sz="2800" dirty="0" smtClean="0">
                <a:cs typeface="B Lotus" pitchFamily="2" charset="-78"/>
              </a:rPr>
              <a:t>مى </a:t>
            </a:r>
            <a:r>
              <a:rPr lang="fa-IR" sz="2800" dirty="0">
                <a:cs typeface="B Lotus" pitchFamily="2" charset="-78"/>
              </a:rPr>
              <a:t>فرمايد: اگر در چيزى نزاع و اختلاف داشتيد در مورد آن از خداوند و پيامبرش داورى بطلبيد و مسائل اختلافى خويش را در نزد بيگانگان از اسلام مطرح نكنيد.</a:t>
            </a:r>
          </a:p>
          <a:p>
            <a:pPr algn="just" rtl="1"/>
            <a:r>
              <a:rPr lang="fa-IR" sz="2800" dirty="0">
                <a:cs typeface="B Lotus" pitchFamily="2" charset="-78"/>
              </a:rPr>
              <a:t>با توجّه به اين كه قيد ايمان به خدا و آخرت آمده است، معلوم مى شود كه مسلمانانى كه در مسائل اختلافى به غير منابع و محاكم اسلامى رجوع مى كنند مؤمن به خدا و آخرت نيستند.</a:t>
            </a:r>
          </a:p>
        </p:txBody>
      </p:sp>
    </p:spTree>
    <p:extLst>
      <p:ext uri="{BB962C8B-B14F-4D97-AF65-F5344CB8AC3E}">
        <p14:creationId xmlns:p14="http://schemas.microsoft.com/office/powerpoint/2010/main" xmlns="" val="1914465629"/>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dirty="0" smtClean="0">
                <a:cs typeface="B Lotus" pitchFamily="2" charset="-78"/>
              </a:rPr>
              <a:t>راستى مطلب مهمّى كه آيه تبليغ از آن خبر مى دهد چيست؟</a:t>
            </a:r>
            <a:endParaRPr lang="en-US" dirty="0">
              <a:cs typeface="B Lotus" pitchFamily="2" charset="-78"/>
            </a:endParaRPr>
          </a:p>
        </p:txBody>
      </p:sp>
      <p:sp>
        <p:nvSpPr>
          <p:cNvPr id="3" name="Title 1"/>
          <p:cNvSpPr txBox="1">
            <a:spLocks/>
          </p:cNvSpPr>
          <p:nvPr/>
        </p:nvSpPr>
        <p:spPr>
          <a:xfrm>
            <a:off x="323528" y="1493912"/>
            <a:ext cx="849478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fa-IR" dirty="0" smtClean="0">
                <a:cs typeface="B Lotus" pitchFamily="2" charset="-78"/>
              </a:rPr>
              <a:t>مأموريّت مهمّ پيامبر اسلام كه احتياج به تضمين صريح الهى دارد كدام است؟</a:t>
            </a:r>
            <a:endParaRPr lang="en-US" dirty="0">
              <a:cs typeface="B Lotus" pitchFamily="2" charset="-78"/>
            </a:endParaRPr>
          </a:p>
        </p:txBody>
      </p:sp>
      <p:sp>
        <p:nvSpPr>
          <p:cNvPr id="4" name="Title 1"/>
          <p:cNvSpPr txBox="1">
            <a:spLocks/>
          </p:cNvSpPr>
          <p:nvPr/>
        </p:nvSpPr>
        <p:spPr>
          <a:xfrm>
            <a:off x="588708" y="3068960"/>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fa-IR" dirty="0" smtClean="0">
                <a:cs typeface="B Lotus" pitchFamily="2" charset="-78"/>
              </a:rPr>
              <a:t>پيامبر(صلى الله عليه وآله) بايد چه مطلبى را به مردم بگويد كه مساوى با تمام رسالت اوست؟ </a:t>
            </a:r>
            <a:endParaRPr lang="en-US" dirty="0">
              <a:cs typeface="B Lotus" pitchFamily="2" charset="-78"/>
            </a:endParaRPr>
          </a:p>
        </p:txBody>
      </p:sp>
      <p:sp>
        <p:nvSpPr>
          <p:cNvPr id="5" name="Title 1"/>
          <p:cNvSpPr txBox="1">
            <a:spLocks/>
          </p:cNvSpPr>
          <p:nvPr/>
        </p:nvSpPr>
        <p:spPr>
          <a:xfrm>
            <a:off x="588708" y="4725144"/>
            <a:ext cx="8229600" cy="150304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rtl="1"/>
            <a:r>
              <a:rPr lang="fa-IR" sz="4000" dirty="0" smtClean="0">
                <a:cs typeface="B Lotus" pitchFamily="2" charset="-78"/>
              </a:rPr>
              <a:t>خداوند از پيامبرش(صلى الله عليه وآله)چه چيزى را مى خواهد كه از سويى او را تهديد و از سوى ديگر وعده حفظ جانش را مى دهد؟</a:t>
            </a:r>
            <a:endParaRPr lang="en-US" sz="4000" dirty="0">
              <a:cs typeface="B Lotus" pitchFamily="2" charset="-78"/>
            </a:endParaRPr>
          </a:p>
        </p:txBody>
      </p:sp>
    </p:spTree>
    <p:extLst>
      <p:ext uri="{BB962C8B-B14F-4D97-AF65-F5344CB8AC3E}">
        <p14:creationId xmlns:p14="http://schemas.microsoft.com/office/powerpoint/2010/main" xmlns="" val="258816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4"/>
                                        </p:tgtEl>
                                        <p:attrNameLst>
                                          <p:attrName>ppt_y</p:attrName>
                                        </p:attrNameLst>
                                      </p:cBhvr>
                                      <p:tavLst>
                                        <p:tav tm="0">
                                          <p:val>
                                            <p:strVal val="#ppt_y"/>
                                          </p:val>
                                        </p:tav>
                                        <p:tav tm="100000">
                                          <p:val>
                                            <p:strVal val="#ppt_y"/>
                                          </p:val>
                                        </p:tav>
                                      </p:tavLst>
                                    </p:anim>
                                    <p:anim calcmode="lin" valueType="num">
                                      <p:cBhvr>
                                        <p:cTn id="2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5"/>
                                        </p:tgtEl>
                                        <p:attrNameLst>
                                          <p:attrName>ppt_y</p:attrName>
                                        </p:attrNameLst>
                                      </p:cBhvr>
                                      <p:tavLst>
                                        <p:tav tm="0">
                                          <p:val>
                                            <p:strVal val="#ppt_y"/>
                                          </p:val>
                                        </p:tav>
                                        <p:tav tm="100000">
                                          <p:val>
                                            <p:strVal val="#ppt_y"/>
                                          </p:val>
                                        </p:tav>
                                      </p:tavLst>
                                    </p:anim>
                                    <p:anim calcmode="lin" valueType="num">
                                      <p:cBhvr>
                                        <p:cTn id="3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0027" y="1628800"/>
            <a:ext cx="7560840" cy="3916457"/>
          </a:xfrm>
          <a:prstGeom prst="rect">
            <a:avLst/>
          </a:prstGeom>
        </p:spPr>
        <p:txBody>
          <a:bodyPr wrap="square">
            <a:spAutoFit/>
          </a:bodyPr>
          <a:lstStyle/>
          <a:p>
            <a:pPr algn="just" rtl="1">
              <a:lnSpc>
                <a:spcPct val="150000"/>
              </a:lnSpc>
            </a:pPr>
            <a:r>
              <a:rPr lang="fa-IR" sz="2800" dirty="0">
                <a:cs typeface="B Lotus" pitchFamily="2" charset="-78"/>
              </a:rPr>
              <a:t>نكته قابل توجّه ديگر اين كه: در صدر آيه و در رديف كسانى كه اطاعت از آنها واجب شمرده شده، نام اولى الامر به چشم مى خورد; ولى در ذيل آيه، كه مرجع دعاوى و داورى را معيّن مى كند، اولى الامر نيامده است، اين مطلب، يكى از سؤالات مهمّى است كه در تفسير آيه شريفه فوق مطرح مى باشد و انشاء الله در مباحث آينده پيرامون آن بحث خواهيم كرد.</a:t>
            </a:r>
            <a:endParaRPr lang="en-US" sz="2800" dirty="0">
              <a:cs typeface="B Lotus" pitchFamily="2" charset="-78"/>
            </a:endParaRPr>
          </a:p>
        </p:txBody>
      </p:sp>
    </p:spTree>
    <p:extLst>
      <p:ext uri="{BB962C8B-B14F-4D97-AF65-F5344CB8AC3E}">
        <p14:creationId xmlns:p14="http://schemas.microsoft.com/office/powerpoint/2010/main" xmlns="" val="2401530916"/>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38222" y="1196752"/>
            <a:ext cx="2217274" cy="369332"/>
          </a:xfrm>
          <a:prstGeom prst="rect">
            <a:avLst/>
          </a:prstGeom>
        </p:spPr>
        <p:txBody>
          <a:bodyPr wrap="none">
            <a:spAutoFit/>
          </a:bodyPr>
          <a:lstStyle/>
          <a:p>
            <a:r>
              <a:rPr lang="fa-IR" dirty="0"/>
              <a:t>«ذلِكَ خَيْرٌ وَأَحْسَنُ تَأْوِيلا» ـ</a:t>
            </a:r>
            <a:endParaRPr lang="en-US" dirty="0"/>
          </a:p>
        </p:txBody>
      </p:sp>
      <p:sp>
        <p:nvSpPr>
          <p:cNvPr id="4" name="Rectangle 3"/>
          <p:cNvSpPr/>
          <p:nvPr/>
        </p:nvSpPr>
        <p:spPr>
          <a:xfrm>
            <a:off x="2843802" y="2060848"/>
            <a:ext cx="3456395" cy="369332"/>
          </a:xfrm>
          <a:prstGeom prst="rect">
            <a:avLst/>
          </a:prstGeom>
        </p:spPr>
        <p:txBody>
          <a:bodyPr wrap="none">
            <a:spAutoFit/>
          </a:bodyPr>
          <a:lstStyle/>
          <a:p>
            <a:r>
              <a:rPr lang="fa-IR" dirty="0"/>
              <a:t>اين جمله در حقيقت تعليل دو جمله قبل است.</a:t>
            </a:r>
            <a:endParaRPr lang="en-US" dirty="0"/>
          </a:p>
        </p:txBody>
      </p:sp>
      <p:sp>
        <p:nvSpPr>
          <p:cNvPr id="5" name="Rectangle 4"/>
          <p:cNvSpPr/>
          <p:nvPr/>
        </p:nvSpPr>
        <p:spPr>
          <a:xfrm>
            <a:off x="2252222" y="3933056"/>
            <a:ext cx="4572000" cy="1477328"/>
          </a:xfrm>
          <a:prstGeom prst="rect">
            <a:avLst/>
          </a:prstGeom>
        </p:spPr>
        <p:txBody>
          <a:bodyPr>
            <a:spAutoFit/>
          </a:bodyPr>
          <a:lstStyle/>
          <a:p>
            <a:r>
              <a:rPr lang="fa-IR" dirty="0"/>
              <a:t>چرا مؤمنان بايد از خدا و پيامبر و اولى الامر اطاعت كنند؟ </a:t>
            </a:r>
          </a:p>
          <a:p>
            <a:r>
              <a:rPr lang="fa-IR" dirty="0"/>
              <a:t>چرا در منازعات و اختلافات، داورى غير از خدا و رسولش انتخاب نكنند؟</a:t>
            </a:r>
          </a:p>
          <a:p>
            <a:r>
              <a:rPr lang="fa-IR" dirty="0"/>
              <a:t>زيرا اين كار براى مؤمنان بهتر و عاقبت و سرانجامش خوشتر و نيكوتر است.</a:t>
            </a:r>
          </a:p>
        </p:txBody>
      </p:sp>
    </p:spTree>
    <p:extLst>
      <p:ext uri="{BB962C8B-B14F-4D97-AF65-F5344CB8AC3E}">
        <p14:creationId xmlns:p14="http://schemas.microsoft.com/office/powerpoint/2010/main" xmlns="" val="3210318947"/>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2080" y="980728"/>
            <a:ext cx="2366353" cy="369332"/>
          </a:xfrm>
          <a:prstGeom prst="rect">
            <a:avLst/>
          </a:prstGeom>
        </p:spPr>
        <p:txBody>
          <a:bodyPr wrap="none">
            <a:spAutoFit/>
          </a:bodyPr>
          <a:lstStyle/>
          <a:p>
            <a:r>
              <a:rPr lang="fa-IR" b="1" dirty="0"/>
              <a:t>محدوده اطاعت از اولوا الامر</a:t>
            </a:r>
            <a:endParaRPr lang="en-US" dirty="0"/>
          </a:p>
        </p:txBody>
      </p:sp>
      <p:sp>
        <p:nvSpPr>
          <p:cNvPr id="3" name="Rectangle 2"/>
          <p:cNvSpPr/>
          <p:nvPr/>
        </p:nvSpPr>
        <p:spPr>
          <a:xfrm>
            <a:off x="2483768" y="1772816"/>
            <a:ext cx="4572000" cy="1477328"/>
          </a:xfrm>
          <a:prstGeom prst="rect">
            <a:avLst/>
          </a:prstGeom>
        </p:spPr>
        <p:txBody>
          <a:bodyPr>
            <a:spAutoFit/>
          </a:bodyPr>
          <a:lstStyle/>
          <a:p>
            <a:r>
              <a:rPr lang="fa-IR" dirty="0"/>
              <a:t>گره اصلى آيه و نقطه مبهم آن، جمله فوق است. اگر مشخّص شود كه منظور از اُولواالامر كيست، تفسير آيه واضح و روشن خواهد شد. بدين جهت مفسّران به گفتگو پيرامون مصداق اولواالامر پرداخته اند و نظريّات مختلفى، بالغ بر هفت نظريّه، ارائه كرده اند.</a:t>
            </a:r>
            <a:endParaRPr lang="en-US" dirty="0"/>
          </a:p>
        </p:txBody>
      </p:sp>
      <p:sp>
        <p:nvSpPr>
          <p:cNvPr id="4" name="Rectangle 3"/>
          <p:cNvSpPr/>
          <p:nvPr/>
        </p:nvSpPr>
        <p:spPr>
          <a:xfrm>
            <a:off x="2286000" y="3861048"/>
            <a:ext cx="4572000" cy="1754326"/>
          </a:xfrm>
          <a:prstGeom prst="rect">
            <a:avLst/>
          </a:prstGeom>
        </p:spPr>
        <p:txBody>
          <a:bodyPr>
            <a:spAutoFit/>
          </a:bodyPr>
          <a:lstStyle/>
          <a:p>
            <a:r>
              <a:rPr lang="fa-IR" dirty="0"/>
              <a:t>سؤال : قبل از پرداختن به نظريّات مفسّران پيرامون معناى اولواالامر، پاسخ يك سؤال، كه در فهم معناى «اولواالامر» نيز دخالت زيادى دارد، بايد روشن شود و آن اين كه: آيا اطاعت از اولوا الامر مقيّد به قيود و مشروط به شرايطى است، يا اطاعت از او همانند اطاعت از خدا و رسولش مطلقاً واجب است؟ </a:t>
            </a:r>
            <a:endParaRPr lang="en-US" dirty="0"/>
          </a:p>
        </p:txBody>
      </p:sp>
    </p:spTree>
    <p:extLst>
      <p:ext uri="{BB962C8B-B14F-4D97-AF65-F5344CB8AC3E}">
        <p14:creationId xmlns:p14="http://schemas.microsoft.com/office/powerpoint/2010/main" xmlns="" val="283443509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443841"/>
            <a:ext cx="4572000" cy="3970318"/>
          </a:xfrm>
          <a:prstGeom prst="rect">
            <a:avLst/>
          </a:prstGeom>
        </p:spPr>
        <p:txBody>
          <a:bodyPr>
            <a:spAutoFit/>
          </a:bodyPr>
          <a:lstStyle/>
          <a:p>
            <a:r>
              <a:rPr lang="fa-IR" dirty="0"/>
              <a:t>پاسخ : ظاهر آيه شريفه اين است كه اطاعت از اولواالامر مطلق است و مقيّد به هيچ قيد و مشروط به هيچ شرطى نيست. به تعبير ديگر، اطاعت از اولى الامر در اين آيه مقيّد به عدم اشتباه و خطاء اولواالامر نشده است و به تعبير سوم، همانگونه كه اطاعت از خدا و رسولش مطلقاً واجب شمرده شده است، اطاعت از اولى الامر كه در رديف آنها قرار گرفته، نيز به صورت مطلق واجب است; بنابراين، بناچار بايد اولى الامر معصوم باشد، چون اطاعت بى قيد و شرط جز از معصوم ممكن نيست; زيرا نمى توان به صورت بى قيد و شرط از شخصى كه خطا و اشتباه مى كند، اطاعت و پيروى نمود. بدين جهت ما معتقديم كه اگر قاضى در صدور رأى خطا كند و طرف دعوى يقين به خطاى قاضى در صدور رأى داشته باشد، به صرف رأى او نمى تواند ذى نفع گردد و طرف مقابل خود را محكوم كند.</a:t>
            </a:r>
            <a:endParaRPr lang="en-US" dirty="0"/>
          </a:p>
        </p:txBody>
      </p:sp>
    </p:spTree>
    <p:extLst>
      <p:ext uri="{BB962C8B-B14F-4D97-AF65-F5344CB8AC3E}">
        <p14:creationId xmlns:p14="http://schemas.microsoft.com/office/powerpoint/2010/main" xmlns="" val="283882553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4048" y="1124744"/>
            <a:ext cx="2751074" cy="369332"/>
          </a:xfrm>
          <a:prstGeom prst="rect">
            <a:avLst/>
          </a:prstGeom>
        </p:spPr>
        <p:txBody>
          <a:bodyPr wrap="none">
            <a:spAutoFit/>
          </a:bodyPr>
          <a:lstStyle/>
          <a:p>
            <a:r>
              <a:rPr lang="fa-IR" b="1" dirty="0"/>
              <a:t>نظرات مختلف پيرامون اولوا الامر</a:t>
            </a:r>
            <a:endParaRPr lang="en-US" dirty="0"/>
          </a:p>
        </p:txBody>
      </p:sp>
      <p:sp>
        <p:nvSpPr>
          <p:cNvPr id="3" name="Rectangle 2"/>
          <p:cNvSpPr/>
          <p:nvPr/>
        </p:nvSpPr>
        <p:spPr>
          <a:xfrm>
            <a:off x="4067944" y="2060848"/>
            <a:ext cx="3906839" cy="369332"/>
          </a:xfrm>
          <a:prstGeom prst="rect">
            <a:avLst/>
          </a:prstGeom>
        </p:spPr>
        <p:txBody>
          <a:bodyPr wrap="none">
            <a:spAutoFit/>
          </a:bodyPr>
          <a:lstStyle/>
          <a:p>
            <a:r>
              <a:rPr lang="fa-IR" dirty="0"/>
              <a:t>1ـ منظور از اولوا الامر زمامداران جامعه هستند ـ</a:t>
            </a:r>
            <a:endParaRPr lang="en-US" dirty="0"/>
          </a:p>
        </p:txBody>
      </p:sp>
      <p:sp>
        <p:nvSpPr>
          <p:cNvPr id="4" name="Rectangle 3"/>
          <p:cNvSpPr/>
          <p:nvPr/>
        </p:nvSpPr>
        <p:spPr>
          <a:xfrm>
            <a:off x="2286000" y="2551837"/>
            <a:ext cx="4572000" cy="1754326"/>
          </a:xfrm>
          <a:prstGeom prst="rect">
            <a:avLst/>
          </a:prstGeom>
        </p:spPr>
        <p:txBody>
          <a:bodyPr>
            <a:spAutoFit/>
          </a:bodyPr>
          <a:lstStyle/>
          <a:p>
            <a:r>
              <a:rPr lang="fa-IR" dirty="0"/>
              <a:t>هر كسى به هر شكلى زمامدار جامعه اسلامى شود و زمام امور مسلمين را به دست گيرد، او «اولوا الامر» خواهد شد و بايد بدون قيد و شرط اطاعت شود، حتّى اگر با زور شمشير و بدون خواست و اراده مردم حاكم گردد و فاسق ترين افراد باشد! بنابراين، امثال مغولها و چنگيزها هم اگر مسلّط بر جامعه اسلامى شوند، اطاعتشان واجب است! </a:t>
            </a:r>
            <a:endParaRPr lang="en-US" dirty="0"/>
          </a:p>
        </p:txBody>
      </p:sp>
      <p:sp>
        <p:nvSpPr>
          <p:cNvPr id="5" name="Rectangle 4"/>
          <p:cNvSpPr/>
          <p:nvPr/>
        </p:nvSpPr>
        <p:spPr>
          <a:xfrm>
            <a:off x="2718048" y="4653136"/>
            <a:ext cx="4572000" cy="646331"/>
          </a:xfrm>
          <a:prstGeom prst="rect">
            <a:avLst/>
          </a:prstGeom>
        </p:spPr>
        <p:txBody>
          <a:bodyPr>
            <a:spAutoFit/>
          </a:bodyPr>
          <a:lstStyle/>
          <a:p>
            <a:r>
              <a:rPr lang="fa-IR" dirty="0"/>
              <a:t>تعداد قابل ملاحظه اى از دانشمندان اهل سنّت طرفدار اين نظريّه هستند.</a:t>
            </a:r>
            <a:endParaRPr lang="en-US" dirty="0"/>
          </a:p>
        </p:txBody>
      </p:sp>
    </p:spTree>
    <p:extLst>
      <p:ext uri="{BB962C8B-B14F-4D97-AF65-F5344CB8AC3E}">
        <p14:creationId xmlns:p14="http://schemas.microsoft.com/office/powerpoint/2010/main" xmlns="" val="360216024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582341"/>
            <a:ext cx="4572000" cy="3693319"/>
          </a:xfrm>
          <a:prstGeom prst="rect">
            <a:avLst/>
          </a:prstGeom>
        </p:spPr>
        <p:txBody>
          <a:bodyPr>
            <a:spAutoFit/>
          </a:bodyPr>
          <a:lstStyle/>
          <a:p>
            <a:r>
              <a:rPr lang="fa-IR" dirty="0"/>
              <a:t>ولكن آيا هيچ عقل سليمى اين سخن را مى پذيرد؟</a:t>
            </a:r>
          </a:p>
          <a:p>
            <a:r>
              <a:rPr lang="fa-IR" dirty="0"/>
              <a:t>مگر خداوند پيامبرش (صلى الله عليه وآله) را براى اقامه قسط و برپايى عدل و داد(1) نفرستاده است؟ پس چگونه شخصى ظالم مى تواند جانشين پيامبر گردد و ريشه عدالت و قسط را بسوزاند؟</a:t>
            </a:r>
          </a:p>
          <a:p>
            <a:r>
              <a:rPr lang="fa-IR" dirty="0"/>
              <a:t>چنين تفسيرى از اولوا الامر با كدام يك از برنامه هاى سازنده و اميد بخش اسلام سازگار است؟ آيا گويندگان اين سخن حقيقتاً معتقدند كه اگر حاكم ظالمى با زور شمشير بر جامعه اسلامى مسلّط شد و تمام ارزشهاى اسلامى را زير پا نهاد، منكرات را علنى كرد، معروف را از بين برد، واجبات الهى را پرده درى كرد، بايد به چشم اولوا الامر و جانشين پيامبر به چنين انسان ظالم و منحرف و كافرى نگاه كرد و بى قيد و شرط از او اطاعت كرد؟!</a:t>
            </a:r>
          </a:p>
        </p:txBody>
      </p:sp>
    </p:spTree>
    <p:extLst>
      <p:ext uri="{BB962C8B-B14F-4D97-AF65-F5344CB8AC3E}">
        <p14:creationId xmlns:p14="http://schemas.microsoft.com/office/powerpoint/2010/main" xmlns="" val="428904087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83768" y="1052736"/>
            <a:ext cx="4572000" cy="1754326"/>
          </a:xfrm>
          <a:prstGeom prst="rect">
            <a:avLst/>
          </a:prstGeom>
        </p:spPr>
        <p:txBody>
          <a:bodyPr>
            <a:spAutoFit/>
          </a:bodyPr>
          <a:lstStyle/>
          <a:p>
            <a:r>
              <a:rPr lang="fa-IR" dirty="0"/>
              <a:t>2ـ برخى ديگر از مفسّران عقيده فوق را مردود دانسته و معتقد به عصمت اولوا الامر شده اند ـ و از آنجا كه انسانها غالباً خطا كار و غير معصوم هستند، بنابراين مراد از اولواالامر «كلّ جامعه اسلامى» است و روشن است كه «امّت اسلامى» از عصمت برخوردار است و امكان ندارد تمام مردم مسلمان خطا كنند.</a:t>
            </a:r>
            <a:endParaRPr lang="en-US" dirty="0"/>
          </a:p>
        </p:txBody>
      </p:sp>
      <p:sp>
        <p:nvSpPr>
          <p:cNvPr id="3" name="Rectangle 2"/>
          <p:cNvSpPr/>
          <p:nvPr/>
        </p:nvSpPr>
        <p:spPr>
          <a:xfrm>
            <a:off x="2286000" y="3645024"/>
            <a:ext cx="4572000" cy="2308324"/>
          </a:xfrm>
          <a:prstGeom prst="rect">
            <a:avLst/>
          </a:prstGeom>
        </p:spPr>
        <p:txBody>
          <a:bodyPr>
            <a:spAutoFit/>
          </a:bodyPr>
          <a:lstStyle/>
          <a:p>
            <a:r>
              <a:rPr lang="fa-IR" dirty="0"/>
              <a:t>ولكن در جواب اين نظريّه عرض مى كنيم كه: چگونه مى توان نظريّه مجموعه امّت اسلامى را در مسئله اى تحصيل كرد و به دست آورد؟ آيا به دست آوردن آراء و نظريّات تمام امّت اسلامى لازم نيست؟ اگر گفته شود نظريّه تك تك مسلمانان لازم نيست، بلكه مسلمانان نمايندگانى انتخاب مى كنند و اتّفاق و اجماع نمايندگان امّت اسلامى كافى است. مى گوئيم: آيا به دست آوردن اتّفاق آراء، حتّى از نمايندگان امّت اسلام (نه همه مسلمانان) امكان پذير است؟</a:t>
            </a:r>
            <a:endParaRPr lang="en-US" dirty="0"/>
          </a:p>
        </p:txBody>
      </p:sp>
    </p:spTree>
    <p:extLst>
      <p:ext uri="{BB962C8B-B14F-4D97-AF65-F5344CB8AC3E}">
        <p14:creationId xmlns:p14="http://schemas.microsoft.com/office/powerpoint/2010/main" xmlns="" val="113686440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15816" y="836712"/>
            <a:ext cx="4572000" cy="923330"/>
          </a:xfrm>
          <a:prstGeom prst="rect">
            <a:avLst/>
          </a:prstGeom>
        </p:spPr>
        <p:txBody>
          <a:bodyPr>
            <a:spAutoFit/>
          </a:bodyPr>
          <a:lstStyle/>
          <a:p>
            <a:r>
              <a:rPr lang="fa-IR" dirty="0"/>
              <a:t>3ـ برخى پا را از اين فراتر نهاده اند و بر اثر خودباختگى در برابر فرهنگهاى بيگانگان، دموكراسى غربى را مصداق اولوا الامر شمرده اند!</a:t>
            </a:r>
            <a:endParaRPr lang="en-US" dirty="0"/>
          </a:p>
        </p:txBody>
      </p:sp>
      <p:sp>
        <p:nvSpPr>
          <p:cNvPr id="3" name="Rectangle 2"/>
          <p:cNvSpPr/>
          <p:nvPr/>
        </p:nvSpPr>
        <p:spPr>
          <a:xfrm>
            <a:off x="2411760" y="2492896"/>
            <a:ext cx="4572000" cy="2862322"/>
          </a:xfrm>
          <a:prstGeom prst="rect">
            <a:avLst/>
          </a:prstGeom>
        </p:spPr>
        <p:txBody>
          <a:bodyPr>
            <a:spAutoFit/>
          </a:bodyPr>
          <a:lstStyle/>
          <a:p>
            <a:r>
              <a:rPr lang="fa-IR" dirty="0"/>
              <a:t>گذشته از همه اينها، دموكراسى غربى آش دهان سوزى نيست! آنها خود نيز قبول دارند كه چيز ايده آلى نيست و از بابت ناچارى و اضطرار به آن پناهنده شده اند، چون در شرايط فعلى اگر به دموكراسى غربى پناهنده نمى شدند گرفتار بدتر از آن مى شدند و از باب پياده كردن «اقلّ الضّررين» آن را عملى كردند و گرنه كدام انسان عاقلى مى پذيرد كه از مجموع 100% مردم يك كشور، 50% در انتخابات شركت كنند و 26% به يك نفر و 24% به شخص ديگرى رأى دهند، آنگاه منتخب 26% مردم، حاكم بر 100% مردم شود! آيا اين عدالت است!؟</a:t>
            </a:r>
            <a:endParaRPr lang="en-US" dirty="0"/>
          </a:p>
        </p:txBody>
      </p:sp>
    </p:spTree>
    <p:extLst>
      <p:ext uri="{BB962C8B-B14F-4D97-AF65-F5344CB8AC3E}">
        <p14:creationId xmlns:p14="http://schemas.microsoft.com/office/powerpoint/2010/main" xmlns="" val="348559500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7784" y="1556792"/>
            <a:ext cx="4572000" cy="1477328"/>
          </a:xfrm>
          <a:prstGeom prst="rect">
            <a:avLst/>
          </a:prstGeom>
        </p:spPr>
        <p:txBody>
          <a:bodyPr>
            <a:spAutoFit/>
          </a:bodyPr>
          <a:lstStyle/>
          <a:p>
            <a:r>
              <a:rPr lang="fa-IR" dirty="0"/>
              <a:t>4ـ نظريّه تمام علماى شيعه اين است كه اولواالامر بايد معصوم باشد و نمى تواند بيش از يك فرد در هر عصر و زمانى باشد. و آن شخص در عصر پيامبر گرامى اسلام(صلى الله عليه وآله) حضرت اميرالمؤمنين(عليه السلام) و پس از او ائمّه يازدهگانه(عليهم السلام) مى باشند.</a:t>
            </a:r>
            <a:endParaRPr lang="en-US" dirty="0"/>
          </a:p>
        </p:txBody>
      </p:sp>
    </p:spTree>
    <p:extLst>
      <p:ext uri="{BB962C8B-B14F-4D97-AF65-F5344CB8AC3E}">
        <p14:creationId xmlns:p14="http://schemas.microsoft.com/office/powerpoint/2010/main" xmlns="" val="98863926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84168" y="1052736"/>
            <a:ext cx="1308371" cy="369332"/>
          </a:xfrm>
          <a:prstGeom prst="rect">
            <a:avLst/>
          </a:prstGeom>
        </p:spPr>
        <p:txBody>
          <a:bodyPr wrap="none">
            <a:spAutoFit/>
          </a:bodyPr>
          <a:lstStyle/>
          <a:p>
            <a:r>
              <a:rPr lang="fa-IR" dirty="0"/>
              <a:t>توضيح بيشتر :</a:t>
            </a:r>
            <a:endParaRPr lang="en-US" dirty="0"/>
          </a:p>
        </p:txBody>
      </p:sp>
      <p:sp>
        <p:nvSpPr>
          <p:cNvPr id="3" name="Rectangle 2"/>
          <p:cNvSpPr/>
          <p:nvPr/>
        </p:nvSpPr>
        <p:spPr>
          <a:xfrm>
            <a:off x="2286000" y="1443841"/>
            <a:ext cx="4572000" cy="3970318"/>
          </a:xfrm>
          <a:prstGeom prst="rect">
            <a:avLst/>
          </a:prstGeom>
        </p:spPr>
        <p:txBody>
          <a:bodyPr>
            <a:spAutoFit/>
          </a:bodyPr>
          <a:lstStyle/>
          <a:p>
            <a:r>
              <a:rPr lang="fa-IR" dirty="0"/>
              <a:t>الف ـ همانگونه كه گذشت، اولوا الامر به مقتضاى آيه شريفه، </a:t>
            </a:r>
          </a:p>
          <a:p>
            <a:r>
              <a:rPr lang="fa-IR" dirty="0"/>
              <a:t>و به تعبير سوم، تقوى مراتب مختلفى دارد; يك مرحله آن پرهيز از گناهان كبيره است، به گونه اى كه اگر هم اتّفاقاً مرتكب شود فوراً از آن توبه مى كند; در مرحله ديگر علاوه بر اين كه گناهان كبيره را انجام نمى دهد، از گناهان صغيره نيز اجتناب و خوددارى مى كند و در صورت ارتكاب توبه مى كند. مرحله سوم، كه از دو مرحله قبل بالاتر است، اين كه علاوه بر ترك گناهان كبيره و صغيره، مرتكب مكروهات نيز نمى شود. مراتب تقوى به همين شكل بالا مى رود تا به اوج آن، يعنى عصمت مطلق از گناهان و خطاها و اشتباهات، مى رسد. بنابراين، عصمت، آن گونه كه برخى گمان كرده اند، نوعى جبر نيست; بلكه عاليترين مرحله تقوى است. </a:t>
            </a:r>
          </a:p>
        </p:txBody>
      </p:sp>
    </p:spTree>
    <p:extLst>
      <p:ext uri="{BB962C8B-B14F-4D97-AF65-F5344CB8AC3E}">
        <p14:creationId xmlns:p14="http://schemas.microsoft.com/office/powerpoint/2010/main" xmlns="" val="36451399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926</TotalTime>
  <Words>8859</Words>
  <Application>Microsoft Office PowerPoint</Application>
  <PresentationFormat>On-screen Show (4:3)</PresentationFormat>
  <Paragraphs>339</Paragraphs>
  <Slides>103</Slides>
  <Notes>0</Notes>
  <HiddenSlides>0</HiddenSlides>
  <MMClips>0</MMClips>
  <ScaleCrop>false</ScaleCrop>
  <HeadingPairs>
    <vt:vector size="4" baseType="variant">
      <vt:variant>
        <vt:lpstr>Theme</vt:lpstr>
      </vt:variant>
      <vt:variant>
        <vt:i4>1</vt:i4>
      </vt:variant>
      <vt:variant>
        <vt:lpstr>Slide Titles</vt:lpstr>
      </vt:variant>
      <vt:variant>
        <vt:i4>103</vt:i4>
      </vt:variant>
    </vt:vector>
  </HeadingPairs>
  <TitlesOfParts>
    <vt:vector size="104" baseType="lpstr">
      <vt:lpstr>Office Theme</vt:lpstr>
      <vt:lpstr>آيات ولايت در قرآن </vt:lpstr>
      <vt:lpstr>فصل اوّل  </vt:lpstr>
      <vt:lpstr>آيه تبليغ</vt:lpstr>
      <vt:lpstr>پيامبر اسلام(صلى الله عليه وآله) در قرآن مجيد با جملات مختلفى مورد خطاب قرار گرفته است; از جمله: «يـا أيُّهَا المُزَّمِّلْ; اى جامه به خود پيچيده!» «يا أَيُّهَا المُدَّثِّرْ; اى جامه خواب به خود پيچيده (و در بستر آرميده)!» «يـا أَيُّهَا النَّبِيُّ ; اى پيامبر!» «يـا أَيُّهَا الرَّسُولُ ; اى پيامبر!»</vt:lpstr>
      <vt:lpstr>خطاب اوّل و دوم اشاره به حالت خاصّ ظاهرى آن حضرت دارد، ولى خطاب سوم و چهارم اشاره به شأن معنوى و مقام الهى پيامبر(صلى الله عليه وآله) دارد.  خطاب يـا أيُّهَا النَّبِيُّ بارها در قرآن مجيد تكرار شده است. ولى خطاب يـا أيُّهَا الرَّسُولُ تنها در دو آيه قران مجيد آمده است. يكى، آيه محلّ بحث و ديگرى آيه 48 سوره مائده كه متناسب با اين آيه شريفه است;  و اين خطاب نشانگر اهمّيّت مطلبى است كه پيامبر(صلى الله عليه وآله) به خاطر آن مورد خطاب پروردگار عالم قرار گرفته است.</vt:lpstr>
      <vt:lpstr>2 - «بَلِّغْ مَا اُنْزِلَ اِلَيْكَ مِنْ رَبِّكَ»   (اى پيامبر ما!) مأموريّت ويژه اى كه خداوند بر عهده تو گذاشته است را انجام ده و آن را به مردم برسان! </vt:lpstr>
      <vt:lpstr>3 - جمله «وَإِنْ لَمْ تَفْعَلْ فَمَا بَلَّغَتَ رِسالَتَهُ»  شاهد سومى بر ويژگى خاصّ اين آيه است</vt:lpstr>
      <vt:lpstr>4 - «وَاللهُ يَعصِمُكَ مِنَ النَّاسِ»</vt:lpstr>
      <vt:lpstr>راستى مطلب مهمّى كه آيه تبليغ از آن خبر مى دهد چيست؟</vt:lpstr>
      <vt:lpstr>آيا اين مسأله مهم مربوط به نماز است، در حالى كه مسلمانان بيش از 20 سال نماز مى خواندند؟</vt:lpstr>
      <vt:lpstr>براى رسيدن به پاسخ اين سؤالات دو راه وجود دارد:</vt:lpstr>
      <vt:lpstr>ثانياً : از آيه شريفه استفاده مى شود كه اين مأموريّت پيامبر(صلى الله عليه وآله) بقدرى مهم و خطير است كه همسنگ و همطراز نبوّت است.</vt:lpstr>
      <vt:lpstr>مسأله جانشينى و ولايت اميرالمؤمنين(عليه السلام) با نشانه هاى سه گانه اى كه در آيه تبليغ آمده است كاملا انطباق دارد زيرا :</vt:lpstr>
      <vt:lpstr>راه دوم : تفسير آيه تبليغ در سايه روايات</vt:lpstr>
      <vt:lpstr>2 - در بين مفسّران  اهل سنّت نيز عدّه اى روايت مربوط به ولايت اميرمؤمنان(عليه السلام)را نقل كرده اند، كه مى توان به :</vt:lpstr>
      <vt:lpstr>در اين جا براى نمونه فقط قسمتى از كلام فخر رازى را نقل مى كنيم:</vt:lpstr>
      <vt:lpstr>Slide 17</vt:lpstr>
      <vt:lpstr>1 ـ مسأله دوستى على (عليه السلام) با همه مؤمنان، مطلب مخفى و پنهان و پيچيده اى نبود كه نياز به اين همه تأكيد و بيان داشته باشد، و احتياج به متوقّف ساختن آن قافله عظيم در وسط بيابان خشك و سوزان و خطبه خواندن و گرفتن اعترافهاى پى درپى از جمعيّت داشته باشد.</vt:lpstr>
      <vt:lpstr>3 ـ تبريك هايى كه از سوى مردم در اين واقعه تاريخى به على(عليه السلام) گفته شد، مخصوصاً تبريكى كه «عمر» و «ابوبكر» به او گفتند، نشان مى دهد مسأله چيزى جز مسأله نصب خلافت نبوده است كه در خور تبريك و تهنيت باشد; زيرا اعلام دوستى، كه براى همه مسلمانان بطور عموم ثابت است، تبريك ندارد.</vt:lpstr>
      <vt:lpstr>پيامبرِ آنها در روز «غدير» در سرزمين «خم» به آنها ندا داد، و چه ندا دهنده گرانقدرى!. فرمود: مولاى شما و پيامبر شما كيست؟ و آنها بدون چشم پوشى و اغماض صريحاً پاسخ گفتند: خداى تو مولاى ماست و تو پيامبر مائى و ما از پذيرش ولايت تو سرپيچى نخواهيم كرد. پيامبر(صلى الله عليه وآله) به على(عليه السلام) گفت: برخيز، زيرا من تو را بعد از خودم امام و رهبر انتخاب كردم». وسپس فرمود: هر كس من مولا و رهبر اويم، اين مرد مولا و رهبر او است، پس شما همه از سر صدق و راستى از او پيروى كنيد. در اين هنگام، پيامبر(صلى الله عليه وآله) عرض كرد: بار الها! دوست او را دوست بدار و دشمن او را دشمن بدار... .</vt:lpstr>
      <vt:lpstr> آيه اكمال دين</vt:lpstr>
      <vt:lpstr>شرح و تفسير</vt:lpstr>
      <vt:lpstr>Slide 23</vt:lpstr>
      <vt:lpstr>3 - اَلْيَوْمَ اَكْمَلْتُ لَكُمْ دينَكُمْ وَاَتْمَمْتُ عَلَيْكُمْ نِعْمَتى</vt:lpstr>
      <vt:lpstr>آن روز، چه روزى بوده است؟</vt:lpstr>
      <vt:lpstr>راه اوّل : تفسير آيه بدون قرائن خارجى</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ربيع الاول</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آيات ولايت در قرآن</dc:title>
  <dc:creator>msi</dc:creator>
  <cp:lastModifiedBy>HP3</cp:lastModifiedBy>
  <cp:revision>84</cp:revision>
  <dcterms:created xsi:type="dcterms:W3CDTF">2014-10-10T19:59:25Z</dcterms:created>
  <dcterms:modified xsi:type="dcterms:W3CDTF">2015-01-17T07:54:47Z</dcterms:modified>
</cp:coreProperties>
</file>