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8" r:id="rId4"/>
  </p:sldMasterIdLst>
  <p:handoutMasterIdLst>
    <p:handoutMasterId r:id="rId74"/>
  </p:handoutMasterIdLst>
  <p:sldIdLst>
    <p:sldId id="256" r:id="rId5"/>
    <p:sldId id="353" r:id="rId6"/>
    <p:sldId id="328" r:id="rId7"/>
    <p:sldId id="329" r:id="rId8"/>
    <p:sldId id="257" r:id="rId9"/>
    <p:sldId id="258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52" r:id="rId18"/>
    <p:sldId id="259" r:id="rId19"/>
    <p:sldId id="260" r:id="rId20"/>
    <p:sldId id="261" r:id="rId21"/>
    <p:sldId id="325" r:id="rId22"/>
    <p:sldId id="262" r:id="rId23"/>
    <p:sldId id="263" r:id="rId24"/>
    <p:sldId id="264" r:id="rId25"/>
    <p:sldId id="265" r:id="rId26"/>
    <p:sldId id="317" r:id="rId27"/>
    <p:sldId id="267" r:id="rId28"/>
    <p:sldId id="268" r:id="rId29"/>
    <p:sldId id="269" r:id="rId30"/>
    <p:sldId id="270" r:id="rId31"/>
    <p:sldId id="327" r:id="rId32"/>
    <p:sldId id="326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321" r:id="rId44"/>
    <p:sldId id="281" r:id="rId45"/>
    <p:sldId id="322" r:id="rId46"/>
    <p:sldId id="318" r:id="rId47"/>
    <p:sldId id="282" r:id="rId48"/>
    <p:sldId id="283" r:id="rId49"/>
    <p:sldId id="284" r:id="rId50"/>
    <p:sldId id="285" r:id="rId51"/>
    <p:sldId id="286" r:id="rId52"/>
    <p:sldId id="287" r:id="rId53"/>
    <p:sldId id="298" r:id="rId54"/>
    <p:sldId id="323" r:id="rId55"/>
    <p:sldId id="289" r:id="rId56"/>
    <p:sldId id="290" r:id="rId57"/>
    <p:sldId id="291" r:id="rId58"/>
    <p:sldId id="292" r:id="rId59"/>
    <p:sldId id="295" r:id="rId60"/>
    <p:sldId id="296" r:id="rId61"/>
    <p:sldId id="297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8" r:id="rId70"/>
    <p:sldId id="310" r:id="rId71"/>
    <p:sldId id="312" r:id="rId72"/>
    <p:sldId id="32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76" autoAdjust="0"/>
  </p:normalViewPr>
  <p:slideViewPr>
    <p:cSldViewPr>
      <p:cViewPr varScale="1">
        <p:scale>
          <a:sx n="75" d="100"/>
          <a:sy n="75" d="100"/>
        </p:scale>
        <p:origin x="10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376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37DB6-8AC9-4F61-B7BA-4CFBDD40443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2E2D-6920-4ADE-9363-953A57447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abbaspour@shirazu.ac.ir" TargetMode="External"/><Relationship Id="rId2" Type="http://schemas.openxmlformats.org/officeDocument/2006/relationships/hyperlink" Target="mailto:Javad.abbaspour@gmail.com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tbot.com/" TargetMode="External"/><Relationship Id="rId3" Type="http://schemas.openxmlformats.org/officeDocument/2006/relationships/hyperlink" Target="http://www.yahoo.com/" TargetMode="External"/><Relationship Id="rId7" Type="http://schemas.openxmlformats.org/officeDocument/2006/relationships/hyperlink" Target="http://www.dmoz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altavista.com/" TargetMode="External"/><Relationship Id="rId5" Type="http://schemas.openxmlformats.org/officeDocument/2006/relationships/hyperlink" Target="http://www.alltheweb.com/" TargetMode="External"/><Relationship Id="rId4" Type="http://schemas.openxmlformats.org/officeDocument/2006/relationships/hyperlink" Target="http://www.msn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آَشنایی با اصول جستجو و دسترسی به اطلاعات علمی در اینترنت 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3581400"/>
            <a:ext cx="7681913" cy="461665"/>
          </a:xfrm>
        </p:spPr>
        <p:txBody>
          <a:bodyPr>
            <a:noAutofit/>
          </a:bodyPr>
          <a:lstStyle/>
          <a:p>
            <a:pPr algn="ctr" rtl="1">
              <a:lnSpc>
                <a:spcPct val="90000"/>
              </a:lnSpc>
            </a:pPr>
            <a:r>
              <a:rPr lang="fa-IR" b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دکتر جواد </a:t>
            </a:r>
            <a:r>
              <a:rPr lang="fa-IR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عباسپور</a:t>
            </a:r>
          </a:p>
          <a:p>
            <a:pPr algn="ctr" rtl="1">
              <a:lnSpc>
                <a:spcPct val="90000"/>
              </a:lnSpc>
            </a:pPr>
            <a:r>
              <a:rPr lang="fa-IR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عضو هیات علمی بخش علم اطلاعات و دانش شناسی دانشگاه شیراز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  <a:hlinkClick r:id="rId2"/>
              </a:rPr>
              <a:t>Javad.abbaspour@gmail.com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  <a:hlinkClick r:id="rId3"/>
              </a:rPr>
              <a:t>j.abbaspour@shirazu.ac.ir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455509"/>
          </a:xfrm>
        </p:spPr>
        <p:txBody>
          <a:bodyPr/>
          <a:lstStyle/>
          <a:p>
            <a:pPr algn="ctr" eaLnBrk="1" hangingPunct="1"/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انواع ابزارهای جستجو در وب (ادامه)</a:t>
            </a:r>
            <a:endParaRPr lang="en-US" sz="3200" b="1" dirty="0" smtClean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smtClean="0">
                <a:cs typeface="B Nazanin" pitchFamily="2" charset="-78"/>
              </a:rPr>
              <a:t>3 </a:t>
            </a:r>
            <a:r>
              <a:rPr lang="fa-IR" sz="2800" b="1" smtClean="0">
                <a:cs typeface="B Nazanin" pitchFamily="2" charset="-78"/>
              </a:rPr>
              <a:t>. ابرموتورهای جستجو ( </a:t>
            </a:r>
            <a:r>
              <a:rPr lang="en-US" sz="2800" b="1" smtClean="0">
                <a:cs typeface="B Nazanin" pitchFamily="2" charset="-78"/>
              </a:rPr>
              <a:t>Meta Search Engine</a:t>
            </a:r>
            <a:r>
              <a:rPr lang="fa-IR" sz="2800" b="1" smtClean="0">
                <a:cs typeface="B Nazanin" pitchFamily="2" charset="-78"/>
              </a:rPr>
              <a:t>)</a:t>
            </a: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a-IR" sz="2800" b="1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a-IR" sz="2800" b="1" smtClean="0">
                <a:cs typeface="B Nazanin" pitchFamily="2" charset="-78"/>
              </a:rPr>
              <a:t>     </a:t>
            </a:r>
            <a:r>
              <a:rPr lang="fa-IR" sz="2800" smtClean="0">
                <a:cs typeface="B Nazanin" pitchFamily="2" charset="-78"/>
              </a:rPr>
              <a:t>- خودشان موتور جستجو نیستند بلکه عبارت جستجو را به چندین موتور جسجو ارسال می کنند و نتایج را پس از حذف و تلفیق موارد تکراری نمایش می دهند.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98571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</a:pPr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مزایا و محدودیتهای انواع ابزارهای جستجو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80000"/>
              </a:lnSpc>
            </a:pPr>
            <a:endParaRPr lang="fa-IR" sz="2700" smtClean="0"/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a-IR" sz="2800" b="1" smtClean="0">
                <a:cs typeface="B Nazanin" pitchFamily="2" charset="-78"/>
              </a:rPr>
              <a:t>راهنماهای موضوعی: </a:t>
            </a:r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400" b="1" smtClean="0">
                <a:cs typeface="B Nazanin" pitchFamily="2" charset="-78"/>
              </a:rPr>
              <a:t>      الف. محدودیتها:</a:t>
            </a:r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000" b="1" smtClean="0">
                <a:cs typeface="B Nazanin" pitchFamily="2" charset="-78"/>
              </a:rPr>
              <a:t>               </a:t>
            </a:r>
            <a:r>
              <a:rPr lang="fa-IR" sz="2800" smtClean="0">
                <a:cs typeface="B Nazanin" pitchFamily="2" charset="-78"/>
              </a:rPr>
              <a:t>- روز آمد نبودن </a:t>
            </a:r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smtClean="0">
                <a:cs typeface="B Nazanin" pitchFamily="2" charset="-78"/>
              </a:rPr>
              <a:t>         - نیاز به آگاهی از ساختار سلسله مراتبی موضوعها </a:t>
            </a:r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smtClean="0">
                <a:cs typeface="B Nazanin" pitchFamily="2" charset="-78"/>
              </a:rPr>
              <a:t>         - پوشش حجم کمی از اطلاعات موجود در وب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2400" b="1" smtClean="0">
                <a:cs typeface="B Nazanin" pitchFamily="2" charset="-78"/>
              </a:rPr>
              <a:t>      ب. مزایا:                          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2800" smtClean="0">
                <a:cs typeface="B Nazanin" pitchFamily="2" charset="-78"/>
              </a:rPr>
              <a:t>         - سهولت مرور اطلاعات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2800" smtClean="0">
                <a:cs typeface="B Nazanin" pitchFamily="2" charset="-78"/>
              </a:rPr>
              <a:t>         - امکان یافتن اطلاعات مرتبط دیگر در حین جستجو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2700" smtClean="0"/>
              <a:t> </a:t>
            </a:r>
          </a:p>
          <a:p>
            <a:pPr algn="r" rtl="1" eaLnBrk="1" hangingPunct="1">
              <a:lnSpc>
                <a:spcPct val="80000"/>
              </a:lnSpc>
            </a:pPr>
            <a:endParaRPr lang="fa-IR" sz="2700" smtClean="0"/>
          </a:p>
          <a:p>
            <a:pPr algn="r" rtl="1" eaLnBrk="1" hangingPunct="1">
              <a:lnSpc>
                <a:spcPct val="80000"/>
              </a:lnSpc>
            </a:pPr>
            <a:endParaRPr lang="fa-IR" sz="2700" smtClean="0"/>
          </a:p>
          <a:p>
            <a:pPr algn="r" rtl="1" eaLnBrk="1" hangingPunct="1">
              <a:lnSpc>
                <a:spcPct val="80000"/>
              </a:lnSpc>
            </a:pPr>
            <a:endParaRPr lang="fa-IR" sz="2700" smtClean="0"/>
          </a:p>
          <a:p>
            <a:pPr algn="r" rtl="1" eaLnBrk="1" hangingPunct="1">
              <a:lnSpc>
                <a:spcPct val="80000"/>
              </a:lnSpc>
            </a:pPr>
            <a:endParaRPr lang="fa-IR" sz="2700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7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98571"/>
          </a:xfrm>
        </p:spPr>
        <p:txBody>
          <a:bodyPr/>
          <a:lstStyle/>
          <a:p>
            <a:pPr algn="ctr" eaLnBrk="1" hangingPunct="1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مزایا و محدودیتهای انواع ابزارهای جستجو(ادامه ) </a:t>
            </a:r>
            <a:endParaRPr lang="en-US" sz="2800" dirty="0" smtClean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875"/>
            <a:ext cx="8382000" cy="4255011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Nazanin" pitchFamily="2" charset="-78"/>
              </a:rPr>
              <a:t>موتورهای جستجو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     الف. محدودیتها: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dirty="0" smtClean="0">
                <a:cs typeface="B Nazanin" pitchFamily="2" charset="-78"/>
              </a:rPr>
              <a:t>       - بازیابی حجم زیاد اطلاعات بعضا نامرتبط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dirty="0" smtClean="0">
                <a:cs typeface="B Nazanin" pitchFamily="2" charset="-78"/>
              </a:rPr>
              <a:t>       - نیاز به مهارتهای خاص جستجو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fa-IR" sz="2000" b="1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    ب. مزایا:  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dirty="0" smtClean="0">
                <a:cs typeface="B Nazanin" pitchFamily="2" charset="-78"/>
              </a:rPr>
              <a:t>       - سرعت در دستیابی به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dirty="0" smtClean="0">
                <a:cs typeface="B Nazanin" pitchFamily="2" charset="-78"/>
              </a:rPr>
              <a:t>       - روز آمدن بودن اطلاعات به دلیل ماشینی بودن فعالیتها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dirty="0" smtClean="0">
                <a:cs typeface="B Nazanin" pitchFamily="2" charset="-78"/>
              </a:rPr>
              <a:t>       - عدم نیاز به آگاهی از سلسله مراتب موضوعات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000" b="1" dirty="0" smtClean="0">
                <a:cs typeface="B Nazanin" pitchFamily="2" charset="-78"/>
              </a:rPr>
              <a:t>                      </a:t>
            </a:r>
            <a:endParaRPr lang="fa-IR" sz="22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98571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</a:pPr>
            <a:r>
              <a:rPr lang="fa-IR" sz="2800" b="1" smtClean="0">
                <a:solidFill>
                  <a:srgbClr val="FFC000"/>
                </a:solidFill>
                <a:cs typeface="B Nazanin" pitchFamily="2" charset="-78"/>
              </a:rPr>
              <a:t>راهنما ها و موتورهای </a:t>
            </a:r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جستجوی معروف: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875"/>
            <a:ext cx="8382000" cy="4776692"/>
          </a:xfrm>
        </p:spPr>
        <p:txBody>
          <a:bodyPr/>
          <a:lstStyle/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2"/>
              </a:rPr>
              <a:t>www.google.com</a:t>
            </a:r>
            <a:r>
              <a:rPr lang="fa-IR" dirty="0" smtClean="0">
                <a:cs typeface="B Nazanin" pitchFamily="2" charset="-78"/>
              </a:rPr>
              <a:t> 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3"/>
              </a:rPr>
              <a:t>www.yahoo.com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4"/>
              </a:rPr>
              <a:t>www.msn.com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5"/>
              </a:rPr>
              <a:t>www.alltheweb.com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6"/>
              </a:rPr>
              <a:t>www.altavista.com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7"/>
              </a:rPr>
              <a:t>www.dmoz.com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8"/>
              </a:rPr>
              <a:t>www.hotbot.com</a:t>
            </a:r>
            <a:endParaRPr lang="en-US" dirty="0" smtClean="0">
              <a:cs typeface="B Nazanin" pitchFamily="2" charset="-78"/>
            </a:endParaRPr>
          </a:p>
          <a:p>
            <a:pPr algn="r" rtl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</a:rPr>
              <a:t>http://dir.search.yahoo.com/</a:t>
            </a: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76600"/>
            <a:ext cx="8382000" cy="683264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راهبردهای جستجو 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836612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مقدمه</a:t>
            </a:r>
            <a:br>
              <a:rPr lang="fa-IR" b="1" dirty="0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2210862"/>
          </a:xfrm>
        </p:spPr>
        <p:txBody>
          <a:bodyPr>
            <a:noAutofit/>
          </a:bodyPr>
          <a:lstStyle/>
          <a:p>
            <a:pPr algn="just" rtl="1">
              <a:buNone/>
            </a:pPr>
            <a:endParaRPr lang="en-US" dirty="0" smtClean="0">
              <a:solidFill>
                <a:srgbClr val="FFFF00"/>
              </a:solidFill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طراحی الگورتيم هاي بازيابي اطلاعات در پايگاه هاي اطلاعاتي بر اساس مدل هاي گوناگوني (مانند مدل بولي ، مدل احتمالاتي ، مدل فضاي برداري و ...)</a:t>
            </a: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نام گذاری مدل بولي به نام «مدل مدل ها»</a:t>
            </a:r>
          </a:p>
          <a:p>
            <a:pPr lvl="0" algn="just" rtl="1"/>
            <a:endParaRPr lang="fa-IR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بکار گیری بیشتر مدل بولي نسبت به سایر مدلها به دليل سادگي و همچنين هزينه هاي سنگين تغيير زيرساخت ها در  پايگاه ها اطلاعاتي</a:t>
            </a:r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400" b="1" dirty="0" smtClean="0">
                <a:solidFill>
                  <a:srgbClr val="FFFF00"/>
                </a:solidFill>
                <a:cs typeface="B Nazanin" pitchFamily="2" charset="-78"/>
              </a:rPr>
              <a:t>راهبردهاي جستجو</a:t>
            </a:r>
            <a:r>
              <a:rPr lang="en-US" sz="4400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4400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44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579715"/>
          </a:xfrm>
        </p:spPr>
        <p:txBody>
          <a:bodyPr/>
          <a:lstStyle/>
          <a:p>
            <a:pPr lvl="0" algn="just" rtl="1"/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جستجو از طريق عملگرهاي بولی (</a:t>
            </a:r>
            <a:r>
              <a:rPr lang="en-US" sz="3200" b="1" dirty="0" smtClean="0">
                <a:solidFill>
                  <a:srgbClr val="FFC000"/>
                </a:solidFill>
                <a:cs typeface="B Nazanin" pitchFamily="2" charset="-78"/>
              </a:rPr>
              <a:t>AND, OR</a:t>
            </a:r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 و </a:t>
            </a:r>
            <a:r>
              <a:rPr lang="en-US" sz="3200" b="1" dirty="0" smtClean="0">
                <a:solidFill>
                  <a:srgbClr val="FFC000"/>
                </a:solidFill>
                <a:cs typeface="B Nazanin" pitchFamily="2" charset="-78"/>
              </a:rPr>
              <a:t>NOT</a:t>
            </a:r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)</a:t>
            </a:r>
          </a:p>
          <a:p>
            <a:pPr lvl="1" algn="just" rtl="1"/>
            <a:endParaRPr lang="fa-IR" sz="3200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طراحی بر پایه تئوری مجموعه ها </a:t>
            </a:r>
          </a:p>
          <a:p>
            <a:pPr lvl="1" algn="just" rtl="1"/>
            <a:endParaRPr lang="en-US" sz="3200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ترکیب مفاهيم مختلف (کليدواژه ها) به منظور گسترش يا محدود کردن دامنه جستجو</a:t>
            </a:r>
          </a:p>
          <a:p>
            <a:pPr lvl="1" algn="just" rtl="1"/>
            <a:endParaRPr lang="en-US" sz="3200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طراحی الگوریتم های مبتنی بر مدل بولی در ساده ترین حالت بر پایه سه عملگر </a:t>
            </a:r>
            <a:r>
              <a:rPr lang="en-US" sz="3200" dirty="0" smtClean="0">
                <a:cs typeface="B Nazanin" pitchFamily="2" charset="-78"/>
              </a:rPr>
              <a:t>AND, OR, NOT</a:t>
            </a:r>
            <a:r>
              <a:rPr lang="fa-IR" sz="3200" dirty="0" smtClean="0">
                <a:cs typeface="B Nazanin" pitchFamily="2" charset="-78"/>
              </a:rPr>
              <a:t>.</a:t>
            </a: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912812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عملگر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>AND </a:t>
            </a: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 يا "و“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382000" cy="5072158"/>
          </a:xfrm>
        </p:spPr>
        <p:txBody>
          <a:bodyPr/>
          <a:lstStyle/>
          <a:p>
            <a:pPr algn="just" rtl="1">
              <a:buNone/>
            </a:pPr>
            <a:endParaRPr lang="en-US" sz="3200" dirty="0" smtClean="0">
              <a:cs typeface="B Nazanin" pitchFamily="2" charset="-78"/>
            </a:endParaRPr>
          </a:p>
          <a:p>
            <a:pPr algn="just" rtl="1"/>
            <a:endParaRPr lang="en-US" sz="32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ترکيب کليدواژه هاي مختلف به شکلی عطفی </a:t>
            </a:r>
          </a:p>
          <a:p>
            <a:pPr lvl="0" algn="just" rtl="1"/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محدودسازی دامنه جستجو  به  مدارک حاوی "همه "  کليدواژه هاي مورد جستجو</a:t>
            </a:r>
          </a:p>
          <a:p>
            <a:pPr lvl="0" algn="just" rtl="1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en-US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افزایش دقت در مقابل کاهش منابع بازیابی شده</a:t>
            </a:r>
            <a:endParaRPr lang="en-US" sz="3600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228600"/>
            <a:ext cx="86868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2590800" y="2667000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00200" y="2819400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10000" y="3581400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ctr" rtl="1"/>
            <a:r>
              <a:rPr lang="fa-IR" sz="3600" dirty="0" smtClean="0">
                <a:solidFill>
                  <a:srgbClr val="FFFF00"/>
                </a:solidFill>
                <a:cs typeface="B Nazanin" pitchFamily="2" charset="-78"/>
              </a:rPr>
              <a:t>مثال : </a:t>
            </a:r>
            <a:r>
              <a:rPr lang="en-US" sz="3600" dirty="0" smtClean="0">
                <a:solidFill>
                  <a:srgbClr val="FFFF00"/>
                </a:solidFill>
                <a:cs typeface="B Nazanin" pitchFamily="2" charset="-78"/>
              </a:rPr>
              <a:t>Iran AND Geology</a:t>
            </a:r>
            <a:endParaRPr lang="en-US" sz="3600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Content Placeholder 3" descr="screenshot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219200"/>
            <a:ext cx="7467600" cy="525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438400" y="2438400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2667000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مقدمه</a:t>
            </a:r>
            <a:r>
              <a:rPr lang="en-US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2438400"/>
            <a:ext cx="8382000" cy="1354217"/>
          </a:xfrm>
        </p:spPr>
        <p:txBody>
          <a:bodyPr/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سوال : چه کسی را ”باسواد “ می نامیم؟</a:t>
            </a:r>
            <a:endParaRPr lang="fa-IR" sz="4400" dirty="0" smtClean="0">
              <a:cs typeface="B Nazanin" pitchFamily="2" charset="-78"/>
            </a:endParaRPr>
          </a:p>
          <a:p>
            <a:endParaRPr lang="en-US" sz="44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08011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نکات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27738"/>
            <a:ext cx="8382000" cy="2210862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احتمال بازيابي اطلاعات نامرتبط  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به دلیل رویداد کليدواژه ها در بخش های مختلف مدرک و نبود ارتباط مفهومي بین آنها </a:t>
            </a:r>
          </a:p>
          <a:p>
            <a:pPr lvl="1" algn="just" rtl="1"/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  عملگر پیش گزیده یا خودکار  در بسیاری از سامانه های بازیابی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نکات 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17866"/>
            <a:ext cx="8382000" cy="5977021"/>
          </a:xfrm>
        </p:spPr>
        <p:txBody>
          <a:bodyPr/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گزینه قابل استفاده دیگر به جای</a:t>
            </a:r>
            <a:r>
              <a:rPr lang="en-US" sz="2800" dirty="0" smtClean="0">
                <a:cs typeface="B Nazanin" pitchFamily="2" charset="-78"/>
              </a:rPr>
              <a:t>AND</a:t>
            </a:r>
            <a:r>
              <a:rPr lang="fa-IR" sz="2800" dirty="0" smtClean="0">
                <a:cs typeface="B Nazanin" pitchFamily="2" charset="-78"/>
              </a:rPr>
              <a:t> :  عملگر رياضي + 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قبل و بعد 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از عملگر رياضي + </a:t>
            </a:r>
            <a:r>
              <a:rPr lang="fa-IR" sz="2400" b="1" dirty="0" smtClean="0">
                <a:solidFill>
                  <a:srgbClr val="FFC000"/>
                </a:solidFill>
                <a:cs typeface="B Nazanin" pitchFamily="2" charset="-78"/>
              </a:rPr>
              <a:t>  یک فاصله درج می شود </a:t>
            </a:r>
            <a:endParaRPr lang="fa-IR" sz="24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1" algn="just" rtl="1"/>
            <a:endParaRPr lang="en-US" sz="24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just" rtl="1"/>
            <a:r>
              <a:rPr lang="fa-IR" sz="3200" dirty="0" smtClean="0">
                <a:solidFill>
                  <a:srgbClr val="FFC000"/>
                </a:solidFill>
                <a:cs typeface="B Nazanin" pitchFamily="2" charset="-78"/>
              </a:rPr>
              <a:t>دستور </a:t>
            </a:r>
            <a:r>
              <a:rPr lang="fa-IR" sz="3200" dirty="0" smtClean="0">
                <a:solidFill>
                  <a:srgbClr val="FFC000"/>
                </a:solidFill>
                <a:cs typeface="B Nazanin" pitchFamily="2" charset="-78"/>
              </a:rPr>
              <a:t>درست:</a:t>
            </a:r>
            <a:endParaRPr lang="en-US" sz="3200" dirty="0" smtClean="0">
              <a:cs typeface="B Nazanin" pitchFamily="2" charset="-78"/>
            </a:endParaRPr>
          </a:p>
          <a:p>
            <a:pPr algn="just"/>
            <a:r>
              <a:rPr lang="en-US" dirty="0" smtClean="0">
                <a:cs typeface="B Nazanin" pitchFamily="2" charset="-78"/>
              </a:rPr>
              <a:t>Iran</a:t>
            </a:r>
            <a:r>
              <a:rPr lang="fa-IR" dirty="0" smtClean="0">
                <a:cs typeface="B Nazanin" pitchFamily="2" charset="-78"/>
              </a:rPr>
              <a:t>(فاصله)+( فاصله) </a:t>
            </a:r>
            <a:r>
              <a:rPr lang="en-US" dirty="0" smtClean="0">
                <a:cs typeface="B Nazanin" pitchFamily="2" charset="-78"/>
              </a:rPr>
              <a:t>Geology</a:t>
            </a:r>
            <a:r>
              <a:rPr lang="fa-IR" sz="3200" dirty="0" smtClean="0">
                <a:cs typeface="B Nazanin" pitchFamily="2" charset="-78"/>
              </a:rPr>
              <a:t> </a:t>
            </a:r>
            <a:endParaRPr lang="en-US" sz="3200" dirty="0" smtClean="0">
              <a:cs typeface="B Nazanin" pitchFamily="2" charset="-78"/>
            </a:endParaRPr>
          </a:p>
          <a:p>
            <a:pPr algn="just" rtl="1"/>
            <a:r>
              <a:rPr lang="fa-IR" sz="3200" dirty="0" smtClean="0">
                <a:solidFill>
                  <a:srgbClr val="FFC000"/>
                </a:solidFill>
                <a:cs typeface="B Nazanin" pitchFamily="2" charset="-78"/>
              </a:rPr>
              <a:t>روش </a:t>
            </a:r>
            <a:r>
              <a:rPr lang="fa-IR" sz="3200" dirty="0" smtClean="0">
                <a:solidFill>
                  <a:srgbClr val="FFC000"/>
                </a:solidFill>
                <a:cs typeface="B Nazanin" pitchFamily="2" charset="-78"/>
              </a:rPr>
              <a:t>نادرست: </a:t>
            </a:r>
            <a:endParaRPr lang="en-US" sz="32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just"/>
            <a:r>
              <a:rPr lang="en-US" dirty="0" smtClean="0">
                <a:cs typeface="B Nazanin" pitchFamily="2" charset="-78"/>
              </a:rPr>
              <a:t>Iran </a:t>
            </a:r>
            <a:r>
              <a:rPr lang="fa-IR" dirty="0">
                <a:cs typeface="B Nazanin" pitchFamily="2" charset="-78"/>
              </a:rPr>
              <a:t>(فاصله)</a:t>
            </a:r>
            <a:r>
              <a:rPr lang="en-US" dirty="0">
                <a:cs typeface="B Nazanin" pitchFamily="2" charset="-78"/>
              </a:rPr>
              <a:t> +Geology</a:t>
            </a:r>
            <a:r>
              <a:rPr lang="fa-IR" dirty="0">
                <a:cs typeface="B Nazanin" pitchFamily="2" charset="-78"/>
              </a:rPr>
              <a:t>    </a:t>
            </a:r>
            <a:r>
              <a:rPr lang="en-US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   </a:t>
            </a:r>
            <a:endParaRPr lang="en-US" sz="3200" dirty="0" smtClean="0">
              <a:cs typeface="B Nazanin" pitchFamily="2" charset="-78"/>
            </a:endParaRPr>
          </a:p>
          <a:p>
            <a:r>
              <a:rPr lang="en-US" dirty="0" smtClean="0">
                <a:cs typeface="B Nazanin" pitchFamily="2" charset="-78"/>
              </a:rPr>
              <a:t>Iran</a:t>
            </a:r>
            <a:r>
              <a:rPr lang="fa-IR" dirty="0">
                <a:cs typeface="B Nazanin" pitchFamily="2" charset="-78"/>
              </a:rPr>
              <a:t>(فاصله</a:t>
            </a:r>
            <a:r>
              <a:rPr lang="fa-IR" dirty="0" smtClean="0">
                <a:cs typeface="B Nazanin" pitchFamily="2" charset="-78"/>
              </a:rPr>
              <a:t>)+</a:t>
            </a:r>
            <a:r>
              <a:rPr lang="en-US" dirty="0" smtClean="0">
                <a:cs typeface="B Nazanin" pitchFamily="2" charset="-78"/>
              </a:rPr>
              <a:t>Geology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r>
              <a:rPr lang="en-US" dirty="0">
                <a:cs typeface="B Nazanin" pitchFamily="2" charset="-78"/>
              </a:rPr>
              <a:t>Iran</a:t>
            </a:r>
            <a:r>
              <a:rPr lang="fa-IR" dirty="0">
                <a:cs typeface="B Nazanin" pitchFamily="2" charset="-78"/>
              </a:rPr>
              <a:t>+</a:t>
            </a:r>
            <a:r>
              <a:rPr lang="en-US" dirty="0">
                <a:cs typeface="B Nazanin" pitchFamily="2" charset="-78"/>
              </a:rPr>
              <a:t>Geology </a:t>
            </a: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endParaRPr lang="en-US" dirty="0">
              <a:cs typeface="B Nazanin" pitchFamily="2" charset="-78"/>
            </a:endParaRPr>
          </a:p>
          <a:p>
            <a:pPr marL="0" indent="0" algn="l">
              <a:buNone/>
            </a:pPr>
            <a:r>
              <a:rPr lang="fa-IR" sz="3200" dirty="0" smtClean="0">
                <a:cs typeface="B Nazanin" pitchFamily="2" charset="-78"/>
              </a:rPr>
              <a:t/>
            </a:r>
            <a:br>
              <a:rPr lang="fa-IR" sz="3200" dirty="0" smtClean="0">
                <a:cs typeface="B Nazanin" pitchFamily="2" charset="-78"/>
              </a:rPr>
            </a:b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75405"/>
            <a:ext cx="8382000" cy="1329595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عملگر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>OR</a:t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198739"/>
            <a:ext cx="8382000" cy="1458861"/>
          </a:xfrm>
        </p:spPr>
        <p:txBody>
          <a:bodyPr/>
          <a:lstStyle/>
          <a:p>
            <a:pPr lvl="0" algn="just" rtl="1"/>
            <a:r>
              <a:rPr lang="fa-IR" sz="3200" dirty="0" smtClean="0">
                <a:cs typeface="B Nazanin" pitchFamily="2" charset="-78"/>
              </a:rPr>
              <a:t>گسترش دامنه جستجو </a:t>
            </a:r>
          </a:p>
          <a:p>
            <a:pPr lvl="1" algn="just" rtl="1"/>
            <a:r>
              <a:rPr lang="fa-IR" sz="2800" dirty="0" smtClean="0">
                <a:cs typeface="B Nazanin" pitchFamily="2" charset="-78"/>
              </a:rPr>
              <a:t>افزایش میزان منابع بازیابی در مقابل کاهش دقت بازیابی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ctr" rtl="1"/>
            <a:r>
              <a:rPr lang="fa-IR" sz="3600" b="1" dirty="0" smtClean="0">
                <a:cs typeface="B Nazanin" pitchFamily="2" charset="-78"/>
              </a:rPr>
              <a:t>مثال  </a:t>
            </a:r>
            <a:r>
              <a:rPr lang="en-US" sz="3600" b="1" dirty="0" smtClean="0">
                <a:cs typeface="B Nazanin" pitchFamily="2" charset="-78"/>
              </a:rPr>
              <a:t>Iran OR Persia 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990600"/>
            <a:ext cx="8077200" cy="541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5" name="Oval 1"/>
          <p:cNvSpPr>
            <a:spLocks noChangeArrowheads="1"/>
          </p:cNvSpPr>
          <p:nvPr/>
        </p:nvSpPr>
        <p:spPr bwMode="auto">
          <a:xfrm>
            <a:off x="1143000" y="2286000"/>
            <a:ext cx="1333500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1295400" y="4191000"/>
            <a:ext cx="35814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1295400" y="3581400"/>
            <a:ext cx="1333500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284938"/>
            <a:ext cx="8382000" cy="2210862"/>
          </a:xfrm>
        </p:spPr>
        <p:txBody>
          <a:bodyPr>
            <a:noAutofit/>
          </a:bodyPr>
          <a:lstStyle/>
          <a:p>
            <a:pPr lvl="0" algn="just" rtl="1"/>
            <a:r>
              <a:rPr lang="fa-IR" sz="3600" dirty="0" smtClean="0">
                <a:cs typeface="B Nazanin" pitchFamily="2" charset="-78"/>
              </a:rPr>
              <a:t>کاربرد : </a:t>
            </a:r>
            <a:r>
              <a:rPr lang="fa-IR" sz="3600" b="1" dirty="0" smtClean="0">
                <a:cs typeface="B Nazanin" pitchFamily="2" charset="-78"/>
              </a:rPr>
              <a:t>به منظور </a:t>
            </a:r>
            <a:r>
              <a:rPr lang="fa-IR" sz="3600" dirty="0" smtClean="0">
                <a:cs typeface="B Nazanin" pitchFamily="2" charset="-78"/>
              </a:rPr>
              <a:t>دستيابي به </a:t>
            </a:r>
            <a:r>
              <a:rPr lang="fa-IR" sz="3600" u="sng" dirty="0" smtClean="0">
                <a:cs typeface="B Nazanin" pitchFamily="2" charset="-78"/>
              </a:rPr>
              <a:t>نتايج جامع</a:t>
            </a:r>
            <a:r>
              <a:rPr lang="fa-IR" sz="3600" dirty="0" smtClean="0">
                <a:cs typeface="B Nazanin" pitchFamily="2" charset="-78"/>
              </a:rPr>
              <a:t> در مواردي که :</a:t>
            </a:r>
            <a:endParaRPr lang="en-US" sz="36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وجود اصطلاحات مترادف متعددي براي يک واژه</a:t>
            </a:r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وجود مفاهيم مرتبط براي يک واژه</a:t>
            </a:r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 وجود املاهاي متفاوت براي يک واژه</a:t>
            </a:r>
          </a:p>
          <a:p>
            <a:pPr lvl="1" algn="just" rtl="1">
              <a:buNone/>
            </a:pPr>
            <a:endParaRPr lang="en-US" sz="32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عملگر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>NOT</a:t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11676"/>
          </a:xfrm>
        </p:spPr>
        <p:txBody>
          <a:bodyPr/>
          <a:lstStyle/>
          <a:p>
            <a:pPr algn="just" rtl="1">
              <a:buNone/>
            </a:pPr>
            <a:endParaRPr lang="en-US" sz="32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مستثنی کردن مدارک حاوی يک يا چند کليدواژه از نتايج جستجو </a:t>
            </a:r>
          </a:p>
          <a:p>
            <a:pPr lvl="0" algn="just" rtl="1">
              <a:buNone/>
            </a:pPr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محدود کردن  دامنه جستجو </a:t>
            </a:r>
            <a:endParaRPr lang="en-US" sz="3600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3200" b="1" dirty="0" smtClean="0">
                <a:cs typeface="B Nazanin" pitchFamily="2" charset="-78"/>
              </a:rPr>
              <a:t>مثال  : جستجو به دنبال صفحات حاوی </a:t>
            </a:r>
            <a:r>
              <a:rPr lang="en-US" sz="3200" b="1" dirty="0" err="1" smtClean="0">
                <a:cs typeface="B Nazanin" pitchFamily="2" charset="-78"/>
              </a:rPr>
              <a:t>heme</a:t>
            </a:r>
            <a:r>
              <a:rPr lang="en-US" sz="3200" b="1" dirty="0" smtClean="0">
                <a:cs typeface="B Nazanin" pitchFamily="2" charset="-78"/>
              </a:rPr>
              <a:t> iron</a:t>
            </a:r>
            <a:r>
              <a:rPr lang="fa-IR" sz="3200" b="1" dirty="0" smtClean="0">
                <a:cs typeface="B Nazanin" pitchFamily="2" charset="-78"/>
              </a:rPr>
              <a:t>  ، به یافتن صفحاتی حاوی </a:t>
            </a:r>
            <a:r>
              <a:rPr lang="en-US" sz="3200" b="1" dirty="0" smtClean="0">
                <a:cs typeface="B Nazanin" pitchFamily="2" charset="-78"/>
              </a:rPr>
              <a:t>non-</a:t>
            </a:r>
            <a:r>
              <a:rPr lang="en-US" sz="3200" b="1" dirty="0" err="1" smtClean="0">
                <a:cs typeface="B Nazanin" pitchFamily="2" charset="-78"/>
              </a:rPr>
              <a:t>heme</a:t>
            </a:r>
            <a:r>
              <a:rPr lang="en-US" sz="3200" b="1" dirty="0" smtClean="0">
                <a:cs typeface="B Nazanin" pitchFamily="2" charset="-78"/>
              </a:rPr>
              <a:t> iron</a:t>
            </a:r>
            <a:r>
              <a:rPr lang="fa-IR" sz="3200" b="1" dirty="0" smtClean="0">
                <a:cs typeface="B Nazanin" pitchFamily="2" charset="-78"/>
              </a:rPr>
              <a:t> نیز منجر می شود: </a:t>
            </a:r>
            <a:r>
              <a:rPr lang="en-US" sz="3200" b="1" dirty="0" smtClean="0">
                <a:cs typeface="B Nazanin" pitchFamily="2" charset="-78"/>
              </a:rPr>
              <a:t/>
            </a:r>
            <a:br>
              <a:rPr lang="en-US" sz="3200" b="1" dirty="0" smtClean="0">
                <a:cs typeface="B Nazanin" pitchFamily="2" charset="-78"/>
              </a:rPr>
            </a:br>
            <a:endParaRPr lang="en-US" sz="3200" b="1" dirty="0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295400"/>
            <a:ext cx="7010400" cy="518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1524000" y="2514600"/>
            <a:ext cx="2819400" cy="2209800"/>
            <a:chOff x="3515" y="3708"/>
            <a:chExt cx="4856" cy="4140"/>
          </a:xfrm>
        </p:grpSpPr>
        <p:sp>
          <p:nvSpPr>
            <p:cNvPr id="18434" name="Oval 2"/>
            <p:cNvSpPr>
              <a:spLocks noChangeArrowheads="1"/>
            </p:cNvSpPr>
            <p:nvPr/>
          </p:nvSpPr>
          <p:spPr bwMode="auto">
            <a:xfrm>
              <a:off x="3515" y="3708"/>
              <a:ext cx="1890" cy="555"/>
            </a:xfrm>
            <a:prstGeom prst="ellips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5" name="Oval 3"/>
            <p:cNvSpPr>
              <a:spLocks noChangeArrowheads="1"/>
            </p:cNvSpPr>
            <p:nvPr/>
          </p:nvSpPr>
          <p:spPr bwMode="auto">
            <a:xfrm>
              <a:off x="6481" y="7293"/>
              <a:ext cx="1890" cy="555"/>
            </a:xfrm>
            <a:prstGeom prst="ellips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در صورتی که جستجوگر به دنبال حذف صفحات حاوی 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>non-</a:t>
            </a:r>
            <a:r>
              <a:rPr lang="en-US" sz="3600" b="1" dirty="0" err="1" smtClean="0">
                <a:solidFill>
                  <a:srgbClr val="FFFF00"/>
                </a:solidFill>
                <a:cs typeface="B Nazanin" pitchFamily="2" charset="-78"/>
              </a:rPr>
              <a:t>heme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> iron</a:t>
            </a:r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 باشد باید فرمول ذیل را پیاده کند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371600"/>
            <a:ext cx="8229600" cy="403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09" name="Oval 1"/>
          <p:cNvSpPr>
            <a:spLocks noChangeArrowheads="1"/>
          </p:cNvSpPr>
          <p:nvPr/>
        </p:nvSpPr>
        <p:spPr bwMode="auto">
          <a:xfrm>
            <a:off x="1524000" y="2286000"/>
            <a:ext cx="1847850" cy="3524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562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نتیجه : حذف مدرکي با عنوان </a:t>
            </a:r>
            <a:r>
              <a:rPr lang="en-US" sz="2000" b="1" dirty="0" smtClean="0">
                <a:solidFill>
                  <a:schemeClr val="bg1"/>
                </a:solidFill>
                <a:cs typeface="B Nazanin" pitchFamily="2" charset="-78"/>
              </a:rPr>
              <a:t>what is the difference between </a:t>
            </a:r>
            <a:r>
              <a:rPr lang="en-US" sz="2000" b="1" dirty="0" err="1" smtClean="0">
                <a:solidFill>
                  <a:schemeClr val="bg1"/>
                </a:solidFill>
                <a:cs typeface="B Nazanin" pitchFamily="2" charset="-78"/>
              </a:rPr>
              <a:t>heme</a:t>
            </a:r>
            <a:r>
              <a:rPr lang="en-US" sz="2000" b="1" dirty="0" smtClean="0">
                <a:solidFill>
                  <a:schemeClr val="bg1"/>
                </a:solidFill>
                <a:cs typeface="B Nazanin" pitchFamily="2" charset="-78"/>
              </a:rPr>
              <a:t>-iron and non-</a:t>
            </a:r>
            <a:r>
              <a:rPr lang="en-US" sz="2000" b="1" dirty="0" err="1" smtClean="0">
                <a:solidFill>
                  <a:schemeClr val="bg1"/>
                </a:solidFill>
                <a:cs typeface="B Nazanin" pitchFamily="2" charset="-78"/>
              </a:rPr>
              <a:t>heme</a:t>
            </a:r>
            <a:r>
              <a:rPr lang="en-US" sz="2000" b="1" dirty="0" smtClean="0">
                <a:solidFill>
                  <a:schemeClr val="bg1"/>
                </a:solidFill>
                <a:cs typeface="B Nazanin" pitchFamily="2" charset="-78"/>
              </a:rPr>
              <a:t> iron </a:t>
            </a:r>
          </a:p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هشدار : احتمال مرتبط بودن مدرک حذف شده</a:t>
            </a: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248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334000" y="25146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400800" y="6858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1534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6400800" y="6858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667000" y="39624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48000" y="48768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600" y="57150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1244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fa-IR" sz="3600" b="1" dirty="0" smtClean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مقدمه</a:t>
            </a:r>
            <a:r>
              <a:rPr lang="en-US" sz="3600" dirty="0" smtClean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None/>
            </a:pPr>
            <a:r>
              <a:rPr lang="fa-IR" sz="2700" b="1" dirty="0" smtClean="0">
                <a:cs typeface="B Nazanin" pitchFamily="2" charset="-78"/>
              </a:rPr>
              <a:t>سوال : چه کسی را ”باسواد اطلاعاتی“ می نامیم؟</a:t>
            </a:r>
            <a:endParaRPr lang="fa-IR" sz="2700" dirty="0" smtClean="0"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None/>
            </a:pPr>
            <a:r>
              <a:rPr lang="fa-IR" sz="2700" b="1" dirty="0" smtClean="0">
                <a:cs typeface="B Nazanin" pitchFamily="2" charset="-78"/>
              </a:rPr>
              <a:t> فردی که :</a:t>
            </a:r>
          </a:p>
          <a:p>
            <a:pPr algn="r" rtl="1" eaLnBrk="1" hangingPunct="1">
              <a:buFont typeface="Wingdings" pitchFamily="2" charset="2"/>
              <a:buChar char="§"/>
            </a:pPr>
            <a:r>
              <a:rPr lang="fa-IR" sz="1600" b="1" dirty="0" smtClean="0">
                <a:cs typeface="Nazanin" pitchFamily="2" charset="-78"/>
              </a:rPr>
              <a:t>درک </a:t>
            </a:r>
            <a:r>
              <a:rPr lang="ar-SA" sz="1600" b="1" dirty="0" smtClean="0">
                <a:cs typeface="Nazanin" pitchFamily="2" charset="-78"/>
              </a:rPr>
              <a:t> نياز به اطلاعات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تشخيص ويژگي و ميزان اطلاعات موردنياز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توانايي دستيابي به اطلاعات موردنياز به‌صورت مفيد و مؤثر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توانايي بهره‌گيري از راهبردهاي جست‌وجو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ارزيابي منتقدانه اطلاعات و منابع اطلاعاتي به‌دست آمده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توانايي استفاده از اطلاعات براي رسيدن به هدفي خاص مانند حل مسئله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توانايي مقايسه اطلاعات به‌دست آمده با دانش موجود و افزودن به دانش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شناخت وظيفه اجتماعي خود در دسترسي به اطلاعات و استفاده از آن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گردآوري، سازماندهي، و دسته‌بندي اطلاعات به‌دست آمده يا توليد شده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آگاهي از اينكه سواد اطلاعاتي پيش‌نياز يادگيري مادام‌العمر است</a:t>
            </a:r>
            <a:endParaRPr lang="fa-IR" sz="1600" b="1" dirty="0" smtClean="0">
              <a:cs typeface="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نکات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27738"/>
            <a:ext cx="8382000" cy="2210862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احتمال حذف آیتم های مرتبط در نتیجه: 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ضرورت استفاده هوشیارانه از این عملگر </a:t>
            </a:r>
            <a:endParaRPr lang="fa-IR" sz="2400" dirty="0" smtClean="0">
              <a:cs typeface="B Nazanin" pitchFamily="2" charset="-78"/>
            </a:endParaRPr>
          </a:p>
          <a:p>
            <a:pPr lvl="1" algn="just" rtl="1"/>
            <a:endParaRPr lang="fa-IR" sz="24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استفاده </a:t>
            </a:r>
            <a:r>
              <a:rPr lang="fa-IR" sz="2800" dirty="0" smtClean="0">
                <a:cs typeface="B Nazanin" pitchFamily="2" charset="-78"/>
              </a:rPr>
              <a:t>از عملگر </a:t>
            </a:r>
            <a:r>
              <a:rPr lang="en-US" sz="2800" dirty="0" smtClean="0">
                <a:cs typeface="B Nazanin" pitchFamily="2" charset="-78"/>
              </a:rPr>
              <a:t>NOT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en-US" sz="2800" dirty="0" smtClean="0">
                <a:cs typeface="B Nazanin" pitchFamily="2" charset="-78"/>
              </a:rPr>
              <a:t>AND</a:t>
            </a:r>
            <a:r>
              <a:rPr lang="fa-IR" sz="2800" dirty="0" smtClean="0">
                <a:cs typeface="B Nazanin" pitchFamily="2" charset="-78"/>
              </a:rPr>
              <a:t>  بجای </a:t>
            </a:r>
            <a:r>
              <a:rPr lang="en-US" sz="2800" dirty="0" smtClean="0">
                <a:cs typeface="B Nazanin" pitchFamily="2" charset="-78"/>
              </a:rPr>
              <a:t>NOT </a:t>
            </a:r>
            <a:r>
              <a:rPr lang="fa-IR" sz="2800" dirty="0" smtClean="0">
                <a:cs typeface="B Nazanin" pitchFamily="2" charset="-78"/>
              </a:rPr>
              <a:t>در برخي ابزارهاي کاوش</a:t>
            </a:r>
          </a:p>
          <a:p>
            <a:pPr lvl="0" algn="just" rtl="1"/>
            <a:endParaRPr lang="fa-IR" sz="2800" dirty="0" smtClean="0">
              <a:cs typeface="B Nazanin" pitchFamily="2" charset="-78"/>
            </a:endParaRPr>
          </a:p>
          <a:p>
            <a:pPr algn="just" rtl="1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نکات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6001643"/>
          </a:xfrm>
        </p:spPr>
        <p:txBody>
          <a:bodyPr/>
          <a:lstStyle/>
          <a:p>
            <a:pPr lvl="0" algn="just" rtl="1"/>
            <a:r>
              <a:rPr lang="fa-IR" dirty="0" smtClean="0">
                <a:cs typeface="B Nazanin" pitchFamily="2" charset="-78"/>
              </a:rPr>
              <a:t>امکان استفاده از عملگر رياضي - به جاي عملگر </a:t>
            </a:r>
            <a:r>
              <a:rPr lang="en-US" dirty="0" smtClean="0">
                <a:cs typeface="B Nazanin" pitchFamily="2" charset="-78"/>
              </a:rPr>
              <a:t> NOT </a:t>
            </a:r>
            <a:r>
              <a:rPr lang="fa-IR" dirty="0" smtClean="0">
                <a:cs typeface="B Nazanin" pitchFamily="2" charset="-78"/>
              </a:rPr>
              <a:t>در برخی موتورهای کاوش </a:t>
            </a: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در این صورت علامت (-) </a:t>
            </a:r>
            <a:r>
              <a:rPr lang="fa-IR" b="1" dirty="0" smtClean="0">
                <a:cs typeface="B Nazanin" pitchFamily="2" charset="-78"/>
              </a:rPr>
              <a:t>بدون </a:t>
            </a:r>
            <a:r>
              <a:rPr lang="fa-IR" b="1" dirty="0" smtClean="0">
                <a:cs typeface="B Nazanin" pitchFamily="2" charset="-78"/>
              </a:rPr>
              <a:t>فاصله و </a:t>
            </a:r>
            <a:r>
              <a:rPr lang="fa-IR" b="1" dirty="0" smtClean="0">
                <a:cs typeface="B Nazanin" pitchFamily="2" charset="-78"/>
              </a:rPr>
              <a:t>قبل از کلمات</a:t>
            </a:r>
            <a:r>
              <a:rPr lang="fa-IR" dirty="0" smtClean="0">
                <a:cs typeface="B Nazanin" pitchFamily="2" charset="-78"/>
              </a:rPr>
              <a:t> يا </a:t>
            </a:r>
            <a:r>
              <a:rPr lang="fa-IR" b="1" dirty="0" smtClean="0">
                <a:cs typeface="B Nazanin" pitchFamily="2" charset="-78"/>
              </a:rPr>
              <a:t>عباراتي که مي خواهيم</a:t>
            </a:r>
            <a:r>
              <a:rPr lang="fa-IR" dirty="0" smtClean="0">
                <a:cs typeface="B Nazanin" pitchFamily="2" charset="-78"/>
              </a:rPr>
              <a:t> در نتايج کاوش ناديده گرفته شوند، </a:t>
            </a:r>
            <a:endParaRPr lang="en-US" dirty="0" smtClean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روش صحیح:</a:t>
            </a:r>
          </a:p>
          <a:p>
            <a:r>
              <a:rPr lang="en-US" dirty="0">
                <a:cs typeface="B Nazanin" pitchFamily="2" charset="-78"/>
              </a:rPr>
              <a:t>Iran </a:t>
            </a:r>
            <a:r>
              <a:rPr lang="fa-IR" dirty="0">
                <a:cs typeface="B Nazanin" pitchFamily="2" charset="-78"/>
              </a:rPr>
              <a:t>(فاصله)</a:t>
            </a:r>
            <a:r>
              <a:rPr lang="en-US" dirty="0">
                <a:cs typeface="B Nazanin" pitchFamily="2" charset="-78"/>
              </a:rPr>
              <a:t> -Geology</a:t>
            </a:r>
            <a:r>
              <a:rPr lang="fa-IR" dirty="0">
                <a:cs typeface="B Nazanin" pitchFamily="2" charset="-78"/>
              </a:rPr>
              <a:t>    </a:t>
            </a:r>
            <a:r>
              <a:rPr lang="en-US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   </a:t>
            </a:r>
            <a:endParaRPr lang="en-US" dirty="0">
              <a:cs typeface="B Nazanin" pitchFamily="2" charset="-78"/>
            </a:endParaRPr>
          </a:p>
          <a:p>
            <a:pPr algn="r" rtl="1"/>
            <a:r>
              <a:rPr lang="fa-IR" dirty="0">
                <a:cs typeface="B Nazanin" pitchFamily="2" charset="-78"/>
              </a:rPr>
              <a:t>روش نادرست: </a:t>
            </a:r>
            <a:endParaRPr lang="en-US" dirty="0">
              <a:cs typeface="B Nazanin" pitchFamily="2" charset="-78"/>
            </a:endParaRPr>
          </a:p>
          <a:p>
            <a:r>
              <a:rPr lang="en-US" sz="2800" dirty="0">
                <a:cs typeface="B Nazanin" pitchFamily="2" charset="-78"/>
              </a:rPr>
              <a:t>Iran</a:t>
            </a:r>
            <a:r>
              <a:rPr lang="fa-IR" sz="2800" dirty="0">
                <a:cs typeface="B Nazanin" pitchFamily="2" charset="-78"/>
              </a:rPr>
              <a:t>(فاصله)</a:t>
            </a:r>
            <a:r>
              <a:rPr lang="en-US" sz="2800" dirty="0">
                <a:cs typeface="B Nazanin" pitchFamily="2" charset="-78"/>
              </a:rPr>
              <a:t> -</a:t>
            </a:r>
            <a:r>
              <a:rPr lang="fa-IR" sz="2800" dirty="0">
                <a:cs typeface="B Nazanin" pitchFamily="2" charset="-78"/>
              </a:rPr>
              <a:t> (فاصله)</a:t>
            </a:r>
            <a:r>
              <a:rPr lang="en-US" sz="2800" dirty="0">
                <a:cs typeface="B Nazanin" pitchFamily="2" charset="-78"/>
              </a:rPr>
              <a:t>Geology</a:t>
            </a:r>
            <a:r>
              <a:rPr lang="fa-IR" sz="2800" dirty="0">
                <a:cs typeface="B Nazanin" pitchFamily="2" charset="-78"/>
              </a:rPr>
              <a:t>    </a:t>
            </a:r>
            <a:r>
              <a:rPr lang="en-US" sz="2800" dirty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   </a:t>
            </a:r>
            <a:endParaRPr lang="en-US" sz="2800" dirty="0">
              <a:cs typeface="B Nazanin" pitchFamily="2" charset="-78"/>
            </a:endParaRPr>
          </a:p>
          <a:p>
            <a:r>
              <a:rPr lang="en-US" sz="2800" dirty="0">
                <a:cs typeface="B Nazanin" pitchFamily="2" charset="-78"/>
              </a:rPr>
              <a:t>Iran-</a:t>
            </a:r>
            <a:r>
              <a:rPr lang="fa-IR" sz="2800" dirty="0">
                <a:cs typeface="B Nazanin" pitchFamily="2" charset="-78"/>
              </a:rPr>
              <a:t> (فاصله)</a:t>
            </a:r>
            <a:r>
              <a:rPr lang="en-US" sz="2800" dirty="0">
                <a:cs typeface="B Nazanin" pitchFamily="2" charset="-78"/>
              </a:rPr>
              <a:t>Geology</a:t>
            </a:r>
            <a:r>
              <a:rPr lang="fa-IR" sz="2800" dirty="0">
                <a:cs typeface="B Nazanin" pitchFamily="2" charset="-78"/>
              </a:rPr>
              <a:t>    </a:t>
            </a:r>
            <a:r>
              <a:rPr lang="en-US" sz="2800" dirty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   </a:t>
            </a:r>
            <a:endParaRPr lang="en-US" sz="2800" dirty="0">
              <a:cs typeface="B Nazanin" pitchFamily="2" charset="-78"/>
            </a:endParaRPr>
          </a:p>
          <a:p>
            <a:r>
              <a:rPr lang="en-US" sz="2800" dirty="0">
                <a:cs typeface="B Nazanin" pitchFamily="2" charset="-78"/>
              </a:rPr>
              <a:t>Iran-Geology</a:t>
            </a:r>
            <a:r>
              <a:rPr lang="fa-IR" sz="2800" dirty="0">
                <a:cs typeface="B Nazanin" pitchFamily="2" charset="-78"/>
              </a:rPr>
              <a:t>    </a:t>
            </a:r>
            <a:r>
              <a:rPr lang="en-US" sz="2800" dirty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   </a:t>
            </a:r>
          </a:p>
          <a:p>
            <a:pPr lvl="0" algn="just" rtl="1">
              <a:buNone/>
            </a:pP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64797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effectLst/>
                <a:cs typeface="B Nazanin" pitchFamily="2" charset="-78"/>
              </a:rPr>
              <a:t>جستجوي ترکيبي </a:t>
            </a:r>
            <a:r>
              <a:rPr lang="en-US" sz="3600" b="1" dirty="0" smtClean="0">
                <a:effectLst/>
                <a:cs typeface="B Nazanin" pitchFamily="2" charset="-78"/>
              </a:rPr>
              <a:t/>
            </a:r>
            <a:br>
              <a:rPr lang="en-US" sz="3600" b="1" dirty="0" smtClean="0">
                <a:effectLst/>
                <a:cs typeface="B Nazanin" pitchFamily="2" charset="-78"/>
              </a:rPr>
            </a:br>
            <a:endParaRPr lang="en-US" sz="3600" b="1" dirty="0">
              <a:effectLst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2215991"/>
          </a:xfrm>
        </p:spPr>
        <p:txBody>
          <a:bodyPr/>
          <a:lstStyle/>
          <a:p>
            <a:pPr lvl="0" algn="just" rtl="1"/>
            <a:r>
              <a:rPr lang="fa-IR" sz="3600" dirty="0" smtClean="0">
                <a:cs typeface="B Nazanin" pitchFamily="2" charset="-78"/>
              </a:rPr>
              <a:t>امکان انجام جستجوي دقيق تر و موثرتر با ترکیب چند عملگر بولی (</a:t>
            </a:r>
            <a:r>
              <a:rPr lang="en-US" sz="3600" dirty="0" smtClean="0">
                <a:cs typeface="B Nazanin" pitchFamily="2" charset="-78"/>
              </a:rPr>
              <a:t>AND, OR, NOT</a:t>
            </a:r>
            <a:r>
              <a:rPr lang="fa-IR" sz="3600" dirty="0" smtClean="0">
                <a:cs typeface="B Nazanin" pitchFamily="2" charset="-78"/>
              </a:rPr>
              <a:t>)  در یک فرمول جستجو </a:t>
            </a:r>
          </a:p>
          <a:p>
            <a:pPr lvl="0" algn="just" rtl="1"/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کاربرد : گسترش یا محدود کردن دامنه جستجو </a:t>
            </a:r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cs typeface="B Nazanin" pitchFamily="2" charset="-78"/>
              </a:rPr>
              <a:t>مثال : (</a:t>
            </a:r>
            <a:r>
              <a:rPr lang="en-US" sz="3200" b="1" dirty="0" smtClean="0">
                <a:cs typeface="B Nazanin" pitchFamily="2" charset="-78"/>
              </a:rPr>
              <a:t>Iranian OR Persian) AND (Geologist OR Scientists</a:t>
            </a:r>
            <a:r>
              <a:rPr lang="fa-IR" sz="3200" b="1" dirty="0" smtClean="0">
                <a:cs typeface="B Nazanin" pitchFamily="2" charset="-78"/>
              </a:rPr>
              <a:t>)</a:t>
            </a:r>
            <a:br>
              <a:rPr lang="fa-IR" sz="3200" b="1" dirty="0" smtClean="0">
                <a:cs typeface="B Nazanin" pitchFamily="2" charset="-78"/>
              </a:rPr>
            </a:br>
            <a:r>
              <a:rPr lang="en-US" sz="3200" b="1" dirty="0" smtClean="0">
                <a:cs typeface="B Nazanin" pitchFamily="2" charset="-78"/>
              </a:rPr>
              <a:t/>
            </a:r>
            <a:br>
              <a:rPr lang="en-US" sz="3200" b="1" dirty="0" smtClean="0">
                <a:cs typeface="B Nazanin" pitchFamily="2" charset="-78"/>
              </a:rPr>
            </a:br>
            <a:endParaRPr lang="en-US" sz="3200" b="1" dirty="0">
              <a:cs typeface="B Nazanin" pitchFamily="2" charset="-78"/>
            </a:endParaRPr>
          </a:p>
        </p:txBody>
      </p:sp>
      <p:pic>
        <p:nvPicPr>
          <p:cNvPr id="4" name="Content Placeholder 3" descr="screenshot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772400" cy="541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3" name="Oval 1"/>
          <p:cNvSpPr>
            <a:spLocks noChangeArrowheads="1"/>
          </p:cNvSpPr>
          <p:nvPr/>
        </p:nvSpPr>
        <p:spPr bwMode="auto">
          <a:xfrm>
            <a:off x="1981200" y="1371600"/>
            <a:ext cx="4419600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2590800" y="2438400"/>
            <a:ext cx="1600200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657600" y="3124200"/>
            <a:ext cx="1447800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</a:t>
            </a:r>
            <a:r>
              <a:rPr lang="fa-IR" sz="4400" b="1" dirty="0">
                <a:cs typeface="B Nazanin" pitchFamily="2" charset="-78"/>
              </a:rPr>
              <a:t> </a:t>
            </a:r>
            <a:r>
              <a:rPr sz="4400">
                <a:cs typeface="B Nazanin" pitchFamily="2" charset="-78"/>
              </a:rPr>
              <a:t/>
            </a:r>
            <a:br>
              <a:rPr sz="4400"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38029"/>
          </a:xfrm>
        </p:spPr>
        <p:txBody>
          <a:bodyPr/>
          <a:lstStyle/>
          <a:p>
            <a:pPr lvl="0" algn="just" rtl="1"/>
            <a:r>
              <a:rPr lang="fa-IR" sz="3200" dirty="0" smtClean="0">
                <a:cs typeface="B Nazanin" pitchFamily="2" charset="-78"/>
              </a:rPr>
              <a:t>افزودن امکان جستجوی ترکیبی به تسهيلات </a:t>
            </a:r>
            <a:r>
              <a:rPr lang="fa-IR" dirty="0" smtClean="0">
                <a:cs typeface="B Nazanin" pitchFamily="2" charset="-78"/>
              </a:rPr>
              <a:t>جستجو در برخي ابزارهاي کاوش مانند </a:t>
            </a:r>
            <a:r>
              <a:rPr lang="en-US" dirty="0" smtClean="0">
                <a:cs typeface="B Nazanin" pitchFamily="2" charset="-78"/>
              </a:rPr>
              <a:t>Google</a:t>
            </a:r>
            <a:endParaRPr lang="fa-IR" sz="3200" dirty="0" smtClean="0">
              <a:cs typeface="B Nazanin" pitchFamily="2" charset="-78"/>
            </a:endParaRPr>
          </a:p>
          <a:p>
            <a:pPr lvl="0" algn="just" rtl="1"/>
            <a:endParaRPr lang="en-US" sz="3200" dirty="0" smtClean="0">
              <a:cs typeface="B Nazanin" pitchFamily="2" charset="-78"/>
            </a:endParaRPr>
          </a:p>
          <a:p>
            <a:pPr lvl="0" algn="just" rtl="1"/>
            <a:r>
              <a:rPr lang="fa-IR" sz="3200" dirty="0" smtClean="0">
                <a:cs typeface="B Nazanin" pitchFamily="2" charset="-78"/>
              </a:rPr>
              <a:t>روش های جستجوی ترکیبی : </a:t>
            </a:r>
            <a:endParaRPr lang="en-US" sz="3200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تدوین مستقیم فرمول جستجو  با استفاده از پرانتز ()</a:t>
            </a:r>
            <a:endParaRPr lang="en-US" sz="3200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استفاده از فیلدها یا کادرهای جستجو در بخش جستجوی پیشرفته</a:t>
            </a:r>
            <a:endParaRPr lang="en-US" sz="3200" dirty="0" smtClean="0">
              <a:cs typeface="B Nazanin" pitchFamily="2" charset="-78"/>
            </a:endParaRPr>
          </a:p>
          <a:p>
            <a:pPr algn="just" rtl="1"/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64797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جستجوي عبارتي یا 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>exact phrase</a:t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3650230"/>
          </a:xfrm>
        </p:spPr>
        <p:txBody>
          <a:bodyPr/>
          <a:lstStyle/>
          <a:p>
            <a:pPr algn="just" rtl="1"/>
            <a:r>
              <a:rPr lang="fa-IR" sz="3600" dirty="0" smtClean="0">
                <a:cs typeface="B Nazanin" pitchFamily="2" charset="-78"/>
              </a:rPr>
              <a:t>کاربرد ها:  </a:t>
            </a:r>
          </a:p>
          <a:p>
            <a:pPr algn="just" rtl="1"/>
            <a:endParaRPr lang="en-US" sz="36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جستجوی دقیق يک عبارت يا جمله با  نظم مشخص کلیدواژه ها </a:t>
            </a:r>
          </a:p>
          <a:p>
            <a:pPr lvl="1"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محدود کردن دامنه جستجو و در نتیجه افزایش دقت بازیابی و کاهش بازیافت</a:t>
            </a:r>
            <a:endParaRPr lang="en-US" sz="3200" dirty="0" smtClean="0">
              <a:cs typeface="B Nazanin" pitchFamily="2" charset="-78"/>
            </a:endParaRPr>
          </a:p>
          <a:p>
            <a:pPr algn="just" rtl="1"/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664797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مثال: جستجوي عبارت ” زندگی صحنه یکتای هنرمندی ماست“  در گوگل  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47825"/>
            <a:ext cx="86010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4953000" y="1752600"/>
            <a:ext cx="2209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1447800" y="5105400"/>
            <a:ext cx="2209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4419600" y="6400800"/>
            <a:ext cx="2209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>
            <a:noAutofit/>
          </a:bodyPr>
          <a:lstStyle/>
          <a:p>
            <a:pPr lvl="0" algn="just" rtl="1"/>
            <a:r>
              <a:rPr lang="fa-IR" sz="3600" dirty="0" smtClean="0">
                <a:cs typeface="B Nazanin" pitchFamily="2" charset="-78"/>
              </a:rPr>
              <a:t>استفاده از علامت گيومه " ” در غالب ابزارهاي کاوش </a:t>
            </a:r>
          </a:p>
          <a:p>
            <a:pPr lvl="0" algn="just" rtl="1"/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کاربرد فراوان جستجوي عبارتي براي بازيابي اسامي خاص نظير نام سازمان ها، نشريات، اسامي افراد و همچنين عبارت ها و مفاهيمي که عمدتاً در کنار هم قرار مي گيرند، </a:t>
            </a:r>
          </a:p>
          <a:p>
            <a:pPr lvl="0" algn="just" rtl="1"/>
            <a:endParaRPr lang="en-US" sz="36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solidFill>
                  <a:srgbClr val="FFFF00"/>
                </a:solidFill>
                <a:cs typeface="B Nazanin" pitchFamily="2" charset="-78"/>
              </a:rPr>
              <a:t>جستجو از طريق عملگر نزديک يابي  یا مجاورتی </a:t>
            </a:r>
            <a:r>
              <a:rPr lang="en-US" sz="2800" b="1" dirty="0" smtClean="0">
                <a:solidFill>
                  <a:srgbClr val="FFFF00"/>
                </a:solidFill>
                <a:cs typeface="B Nazanin" pitchFamily="2" charset="-78"/>
              </a:rPr>
              <a:t>(proximity search)</a:t>
            </a:r>
            <a:br>
              <a:rPr lang="en-US" sz="28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28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216525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نوعی خاص از جستجوی عبارتی با قابلیت تعیین ارتباط مکاني و جايگاه کليدواژه ها نسبت به یکدیگر</a:t>
            </a: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کاربرد : </a:t>
            </a: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محدود کردن دامنه جستجو و جلوگیری از بازیابی ناخواسته در مقایسه با جستجو با عملگر  </a:t>
            </a:r>
            <a:r>
              <a:rPr lang="en-US" dirty="0" smtClean="0">
                <a:cs typeface="B Nazanin" pitchFamily="2" charset="-78"/>
              </a:rPr>
              <a:t>AND</a:t>
            </a:r>
            <a:endParaRPr lang="fa-IR" dirty="0" smtClean="0">
              <a:cs typeface="B Nazanin" pitchFamily="2" charset="-78"/>
            </a:endParaRPr>
          </a:p>
          <a:p>
            <a:pPr lvl="1" algn="just" rtl="1"/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افزایش دامنه جستجو در مقایسه با  جستجوي عبارتي دقيق</a:t>
            </a: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انواع عملگر های مجاورتی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91200"/>
          </a:xfrm>
        </p:spPr>
        <p:txBody>
          <a:bodyPr>
            <a:noAutofit/>
          </a:bodyPr>
          <a:lstStyle/>
          <a:p>
            <a:pPr lvl="0" algn="just" rtl="1">
              <a:buNone/>
            </a:pPr>
            <a:r>
              <a:rPr lang="en-US" dirty="0" smtClean="0">
                <a:solidFill>
                  <a:srgbClr val="FFFF00"/>
                </a:solidFill>
                <a:cs typeface="B Nazanin" pitchFamily="2" charset="-78"/>
              </a:rPr>
              <a:t>Near Operator 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 (نزدیک یابی)</a:t>
            </a:r>
          </a:p>
          <a:p>
            <a:pPr lvl="0" algn="just" rtl="1">
              <a:buNone/>
            </a:pPr>
            <a:endParaRPr lang="fa-IR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جستجوی کلیدواژه ها در فاصله دلخواه</a:t>
            </a:r>
          </a:p>
          <a:p>
            <a:pPr algn="just" rtl="1"/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عدم توجه به ترتیب قرار گرفتن آنها</a:t>
            </a:r>
          </a:p>
          <a:p>
            <a:pPr lvl="1" algn="just" rtl="1"/>
            <a:endParaRPr lang="en-US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قواعد نحوی : نشانه ای مرکب از حرف </a:t>
            </a:r>
            <a:r>
              <a:rPr lang="en-US" sz="2800" dirty="0" smtClean="0">
                <a:cs typeface="B Nazanin" pitchFamily="2" charset="-78"/>
              </a:rPr>
              <a:t>N</a:t>
            </a:r>
            <a:r>
              <a:rPr lang="fa-IR" sz="2800" dirty="0" smtClean="0">
                <a:cs typeface="B Nazanin" pitchFamily="2" charset="-78"/>
              </a:rPr>
              <a:t> و یک شماره</a:t>
            </a: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در لاتین و عبارت نزدیک و یک شماره در فارسی</a:t>
            </a:r>
            <a:endParaRPr lang="en-US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ctr" eaLnBrk="1" hangingPunct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مقدمه( ادامه ) </a:t>
            </a:r>
            <a:endParaRPr lang="en-US" sz="3600" b="1" dirty="0" smtClean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fa-IR" sz="2800" b="1" smtClean="0">
                <a:cs typeface="B Nazanin" pitchFamily="2" charset="-78"/>
              </a:rPr>
              <a:t>سوال: چرا برای یافتن اطلاعات از ”اینترنت“ استفاده کنیم ؟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fa-IR" b="1" smtClean="0">
                <a:cs typeface="B Nazanin" pitchFamily="2" charset="-78"/>
              </a:rPr>
              <a:t> زیرا :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روز آمد بودن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منحصر به فرد بودن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رایگان بودن بسیاری از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دسترسی سریع به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اطلاعات به شکلهای مختلف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 جامعیت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400" b="1" smtClean="0">
                <a:cs typeface="B Nazanin" pitchFamily="2" charset="-78"/>
              </a:rPr>
              <a:t>و... </a:t>
            </a:r>
            <a:endParaRPr lang="fa-IR" sz="2400" smtClean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5486400" y="1752600"/>
            <a:ext cx="3276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6629400" y="2895600"/>
            <a:ext cx="838200" cy="333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629400" y="4114800"/>
            <a:ext cx="838200" cy="333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6553200" y="5410200"/>
            <a:ext cx="838200" cy="333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5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997196"/>
          </a:xfrm>
        </p:spPr>
        <p:txBody>
          <a:bodyPr/>
          <a:lstStyle/>
          <a:p>
            <a:pPr algn="ctr"/>
            <a:r>
              <a:rPr lang="fa-IR" sz="3600" b="1" dirty="0">
                <a:solidFill>
                  <a:srgbClr val="FFFF00"/>
                </a:solidFill>
                <a:cs typeface="B Nazanin" pitchFamily="2" charset="-78"/>
              </a:rPr>
              <a:t>انواع عملگر های مجاورتی</a:t>
            </a:r>
            <a:r>
              <a:rPr sz="3600"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sz="3600" b="1">
                <a:solidFill>
                  <a:srgbClr val="FFFF00"/>
                </a:solidFill>
                <a:cs typeface="B Nazanin" pitchFamily="2" charset="-78"/>
              </a:rPr>
            </a:b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382000" cy="2555614"/>
          </a:xfrm>
        </p:spPr>
        <p:txBody>
          <a:bodyPr>
            <a:noAutofit/>
          </a:bodyPr>
          <a:lstStyle/>
          <a:p>
            <a:pPr lvl="0" algn="just" rtl="1">
              <a:buNone/>
            </a:pPr>
            <a:r>
              <a:rPr lang="en-US" dirty="0" smtClean="0">
                <a:solidFill>
                  <a:srgbClr val="FFFF00"/>
                </a:solidFill>
                <a:cs typeface="B Nazanin" pitchFamily="2" charset="-78"/>
              </a:rPr>
              <a:t>Within Operator (W) </a:t>
            </a:r>
            <a:r>
              <a:rPr lang="ar-SA" dirty="0" smtClean="0">
                <a:solidFill>
                  <a:srgbClr val="FFFF00"/>
                </a:solidFill>
                <a:cs typeface="B Nazanin" pitchFamily="2" charset="-78"/>
              </a:rPr>
              <a:t>:  </a:t>
            </a:r>
            <a:r>
              <a:rPr lang="en-US" dirty="0" smtClean="0">
                <a:solidFill>
                  <a:srgbClr val="FFFF00"/>
                </a:solidFill>
                <a:cs typeface="B Nazanin" pitchFamily="2" charset="-78"/>
              </a:rPr>
              <a:t>W8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(همجواری)</a:t>
            </a:r>
          </a:p>
          <a:p>
            <a:pPr lvl="0" algn="just" rtl="1">
              <a:buNone/>
            </a:pPr>
            <a:endParaRPr lang="fa-IR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جستجوی کلیدواژه ها در فاصله دلخواه کاربر</a:t>
            </a:r>
          </a:p>
          <a:p>
            <a:pPr algn="just" rtl="1"/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solidFill>
                  <a:srgbClr val="FFC000"/>
                </a:solidFill>
                <a:cs typeface="B Nazanin" pitchFamily="2" charset="-78"/>
              </a:rPr>
              <a:t>توجه</a:t>
            </a:r>
            <a:r>
              <a:rPr lang="fa-IR" sz="2800" dirty="0" smtClean="0">
                <a:cs typeface="B Nazanin" pitchFamily="2" charset="-78"/>
              </a:rPr>
              <a:t> به ترتیب قرار گرفتن آنها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قواعد نحوی : نشانه ای مرکب از حرف</a:t>
            </a:r>
            <a:r>
              <a:rPr lang="en-US" sz="2800" dirty="0" smtClean="0">
                <a:cs typeface="B Nazanin" pitchFamily="2" charset="-78"/>
              </a:rPr>
              <a:t>W  </a:t>
            </a:r>
            <a:r>
              <a:rPr lang="fa-IR" sz="2800" dirty="0" smtClean="0">
                <a:cs typeface="B Nazanin" pitchFamily="2" charset="-78"/>
              </a:rPr>
              <a:t>و یک شماره در لاتین و عبارت همجوار و یک شماره در فارسی  </a:t>
            </a:r>
            <a:endParaRPr lang="en-US" sz="2800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6580414" y="3657600"/>
            <a:ext cx="838200" cy="333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5334000" y="2540454"/>
            <a:ext cx="3505200" cy="88854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1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6297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762000" y="609600"/>
            <a:ext cx="12192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057400" y="2971800"/>
            <a:ext cx="441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971800" y="533400"/>
            <a:ext cx="12192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600" y="5715000"/>
            <a:ext cx="441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84212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2479414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عمل نکردن اين دو عملگر  در صورت جداسازی پرانتزها از واژه هاي مورد نظر </a:t>
            </a:r>
          </a:p>
          <a:p>
            <a:pPr lvl="1" algn="just" rtl="1"/>
            <a:r>
              <a:rPr lang="fa-IR" dirty="0" smtClean="0">
                <a:cs typeface="B Nazanin" pitchFamily="2" charset="-78"/>
              </a:rPr>
              <a:t>مثال عبارت غلط:</a:t>
            </a:r>
            <a:r>
              <a:rPr lang="en-US" dirty="0" smtClean="0">
                <a:cs typeface="B Nazanin" pitchFamily="2" charset="-78"/>
              </a:rPr>
              <a:t>(tax OR tariff) N5 reform </a:t>
            </a:r>
            <a:endParaRPr lang="fa-IR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عبارت صحیح: </a:t>
            </a:r>
            <a:r>
              <a:rPr lang="en-US" dirty="0" smtClean="0">
                <a:cs typeface="B Nazanin" pitchFamily="2" charset="-78"/>
              </a:rPr>
              <a:t>  (tariff N5 reform) OR (tax N5 reform)</a:t>
            </a:r>
          </a:p>
          <a:p>
            <a:pPr lvl="0" algn="just" rtl="1"/>
            <a:endParaRPr lang="fa-IR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استفاده از جستجوي مجاورتي در گوگل با استفاده از علامت </a:t>
            </a:r>
            <a:r>
              <a:rPr lang="en-US" sz="2800" dirty="0" smtClean="0">
                <a:cs typeface="B Nazanin" pitchFamily="2" charset="-78"/>
              </a:rPr>
              <a:t>(*)</a:t>
            </a:r>
            <a:r>
              <a:rPr lang="fa-IR" sz="2800" dirty="0" smtClean="0">
                <a:cs typeface="B Nazanin" pitchFamily="2" charset="-78"/>
              </a:rPr>
              <a:t> </a:t>
            </a:r>
          </a:p>
          <a:p>
            <a:pPr lvl="0" algn="just" rtl="1"/>
            <a:endParaRPr lang="fa-IR" dirty="0" smtClean="0"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cs typeface="B Nazanin" pitchFamily="2" charset="-78"/>
              </a:rPr>
              <a:t>افزودن ستاره به اندازه فاصله دلخواه بین واژه ها </a:t>
            </a:r>
          </a:p>
          <a:p>
            <a:pPr lvl="2" algn="just" rtl="1"/>
            <a:endParaRPr lang="fa-IR" dirty="0" smtClean="0">
              <a:cs typeface="B Nazanin" pitchFamily="2" charset="-78"/>
            </a:endParaRPr>
          </a:p>
          <a:p>
            <a:pPr lvl="2" algn="r" rtl="1"/>
            <a:r>
              <a:rPr lang="fa-IR" dirty="0" smtClean="0">
                <a:cs typeface="B Nazanin" pitchFamily="2" charset="-78"/>
              </a:rPr>
              <a:t>مثال: </a:t>
            </a:r>
            <a:r>
              <a:rPr lang="en-US" dirty="0" smtClean="0">
                <a:cs typeface="B Nazanin" pitchFamily="2" charset="-78"/>
              </a:rPr>
              <a:t>To be or**be    </a:t>
            </a:r>
            <a:endParaRPr lang="fa-IR" dirty="0" smtClean="0">
              <a:cs typeface="B Nazanin" pitchFamily="2" charset="-78"/>
            </a:endParaRPr>
          </a:p>
          <a:p>
            <a:pPr lvl="2" algn="r" rtl="1"/>
            <a:endParaRPr lang="fa-IR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مثال جستجو به دنبال مدارکی حاوی واژه </a:t>
            </a:r>
            <a: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  <a:t>be </a:t>
            </a:r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 با دو واژه فاصله از عبارت </a:t>
            </a:r>
            <a: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  <a:t>to be or  </a:t>
            </a:r>
            <a:b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Oval 1"/>
          <p:cNvSpPr>
            <a:spLocks noChangeArrowheads="1"/>
          </p:cNvSpPr>
          <p:nvPr/>
        </p:nvSpPr>
        <p:spPr bwMode="auto">
          <a:xfrm>
            <a:off x="1447800" y="2438400"/>
            <a:ext cx="1309687" cy="333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کوتاه سازي کليدواژه ها یا 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>truncation</a:t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 rtl="1"/>
            <a:r>
              <a:rPr lang="fa-IR" dirty="0" smtClean="0">
                <a:cs typeface="B Nazanin" pitchFamily="2" charset="-78"/>
              </a:rPr>
              <a:t>کاربرد  جستجو </a:t>
            </a: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به دنبال واژه هایی که :</a:t>
            </a:r>
          </a:p>
          <a:p>
            <a:pPr lvl="1" algn="just" rtl="1"/>
            <a:endParaRPr lang="en-US" dirty="0" smtClean="0"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cs typeface="B Nazanin" pitchFamily="2" charset="-78"/>
              </a:rPr>
              <a:t>از یک ریشه برآمده اند مانند </a:t>
            </a:r>
            <a:r>
              <a:rPr lang="en-US" dirty="0" smtClean="0">
                <a:cs typeface="B Nazanin" pitchFamily="2" charset="-78"/>
              </a:rPr>
              <a:t>scientific 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scientists</a:t>
            </a:r>
            <a:endParaRPr lang="fa-IR" dirty="0" smtClean="0">
              <a:cs typeface="B Nazanin" pitchFamily="2" charset="-78"/>
            </a:endParaRPr>
          </a:p>
          <a:p>
            <a:pPr lvl="2" algn="just" rtl="1"/>
            <a:endParaRPr lang="en-US" dirty="0" smtClean="0"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cs typeface="B Nazanin" pitchFamily="2" charset="-78"/>
              </a:rPr>
              <a:t> صورت ریختی آنها به دلیل نقش آنها در جمله تغییر کرده است. مانند:</a:t>
            </a:r>
            <a:endParaRPr lang="en-US" dirty="0" smtClean="0">
              <a:cs typeface="B Nazanin" pitchFamily="2" charset="-78"/>
            </a:endParaRPr>
          </a:p>
          <a:p>
            <a:pPr lvl="3" algn="just" rtl="1"/>
            <a:r>
              <a:rPr lang="fa-IR" dirty="0" smtClean="0">
                <a:cs typeface="B Nazanin" pitchFamily="2" charset="-78"/>
              </a:rPr>
              <a:t>حالت جمع  </a:t>
            </a:r>
            <a:r>
              <a:rPr lang="en-US" dirty="0" smtClean="0">
                <a:cs typeface="B Nazanin" pitchFamily="2" charset="-78"/>
              </a:rPr>
              <a:t>scholars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scholar</a:t>
            </a:r>
          </a:p>
          <a:p>
            <a:pPr lvl="3" algn="just" rtl="1"/>
            <a:r>
              <a:rPr lang="fa-IR" dirty="0" smtClean="0">
                <a:cs typeface="B Nazanin" pitchFamily="2" charset="-78"/>
              </a:rPr>
              <a:t>صرف فعل </a:t>
            </a:r>
            <a:r>
              <a:rPr lang="en-US" dirty="0" smtClean="0">
                <a:cs typeface="B Nazanin" pitchFamily="2" charset="-78"/>
              </a:rPr>
              <a:t>leave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left</a:t>
            </a:r>
            <a:endParaRPr lang="fa-IR" dirty="0" smtClean="0">
              <a:cs typeface="B Nazanin" pitchFamily="2" charset="-78"/>
            </a:endParaRPr>
          </a:p>
          <a:p>
            <a:pPr lvl="3" algn="just" rtl="1"/>
            <a:endParaRPr lang="en-US" dirty="0" smtClean="0"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cs typeface="B Nazanin" pitchFamily="2" charset="-78"/>
              </a:rPr>
              <a:t>مشتقات یک کلمه (اسم ، صفت یا قید و ... )مانند </a:t>
            </a:r>
            <a:r>
              <a:rPr lang="en-US" dirty="0" smtClean="0">
                <a:cs typeface="B Nazanin" pitchFamily="2" charset="-78"/>
              </a:rPr>
              <a:t>contributor</a:t>
            </a:r>
            <a:r>
              <a:rPr lang="fa-IR" dirty="0" smtClean="0">
                <a:cs typeface="B Nazanin" pitchFamily="2" charset="-78"/>
              </a:rPr>
              <a:t> ، </a:t>
            </a:r>
            <a:r>
              <a:rPr lang="en-US" dirty="0" smtClean="0">
                <a:cs typeface="B Nazanin" pitchFamily="2" charset="-78"/>
              </a:rPr>
              <a:t>contribution </a:t>
            </a:r>
            <a:r>
              <a:rPr lang="fa-IR" dirty="0" smtClean="0">
                <a:cs typeface="B Nazanin" pitchFamily="2" charset="-78"/>
              </a:rPr>
              <a:t>  و </a:t>
            </a:r>
            <a:r>
              <a:rPr lang="en-US" dirty="0" smtClean="0">
                <a:cs typeface="B Nazanin" pitchFamily="2" charset="-78"/>
              </a:rPr>
              <a:t>contributive</a:t>
            </a: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lvl="0"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روش های  کوتاه سازی </a:t>
            </a: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82000" cy="5562600"/>
          </a:xfrm>
        </p:spPr>
        <p:txBody>
          <a:bodyPr>
            <a:noAutofit/>
          </a:bodyPr>
          <a:lstStyle/>
          <a:p>
            <a:pPr algn="just" rtl="1"/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دستی ( با استفاده از </a:t>
            </a: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wild cards</a:t>
            </a:r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 ) </a:t>
            </a:r>
          </a:p>
          <a:p>
            <a:pPr lvl="1" algn="just" rtl="1"/>
            <a:endParaRPr lang="en-US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امکان کوتاه سازي کليدواژه ها از طريق علامت ستاره * در بسياري از ابزارهاي کاوش اينترنت </a:t>
            </a:r>
          </a:p>
          <a:p>
            <a:pPr lvl="5" algn="just" rtl="1"/>
            <a:r>
              <a:rPr lang="fa-IR" dirty="0" smtClean="0">
                <a:cs typeface="B Nazanin" pitchFamily="2" charset="-78"/>
              </a:rPr>
              <a:t> مثال :جستجوي کليدواژه *</a:t>
            </a:r>
            <a:r>
              <a:rPr lang="en-US" dirty="0" smtClean="0">
                <a:cs typeface="B Nazanin" pitchFamily="2" charset="-78"/>
              </a:rPr>
              <a:t>Geol</a:t>
            </a:r>
            <a:r>
              <a:rPr lang="fa-IR" dirty="0" smtClean="0">
                <a:cs typeface="B Nazanin" pitchFamily="2" charset="-78"/>
              </a:rPr>
              <a:t> منجر به بازيابي کليه مشتقات کلمه </a:t>
            </a:r>
            <a:r>
              <a:rPr lang="en-US" dirty="0" smtClean="0">
                <a:cs typeface="B Nazanin" pitchFamily="2" charset="-78"/>
              </a:rPr>
              <a:t>Geol</a:t>
            </a:r>
            <a:r>
              <a:rPr lang="fa-IR" dirty="0" smtClean="0">
                <a:cs typeface="B Nazanin" pitchFamily="2" charset="-78"/>
              </a:rPr>
              <a:t> مانند </a:t>
            </a:r>
            <a:r>
              <a:rPr lang="en-US" dirty="0" smtClean="0">
                <a:cs typeface="B Nazanin" pitchFamily="2" charset="-78"/>
              </a:rPr>
              <a:t>Geology, Geologist </a:t>
            </a:r>
            <a:r>
              <a:rPr lang="fa-IR" dirty="0" smtClean="0">
                <a:cs typeface="B Nazanin" pitchFamily="2" charset="-78"/>
              </a:rPr>
              <a:t>و ... </a:t>
            </a:r>
          </a:p>
          <a:p>
            <a:pPr lvl="5" algn="just" rtl="1"/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دیگر کاربردهای </a:t>
            </a:r>
            <a:r>
              <a:rPr lang="en-US" sz="3200" dirty="0" smtClean="0">
                <a:cs typeface="B Nazanin" pitchFamily="2" charset="-78"/>
              </a:rPr>
              <a:t>Wild Cards</a:t>
            </a:r>
            <a:r>
              <a:rPr lang="fa-IR" sz="3200" dirty="0" smtClean="0">
                <a:cs typeface="B Nazanin" pitchFamily="2" charset="-78"/>
              </a:rPr>
              <a:t>:بازیابی صورتهای نگارشی مختلف.مثال:</a:t>
            </a:r>
            <a:endParaRPr lang="en-US" sz="3200" dirty="0" smtClean="0">
              <a:cs typeface="B Nazanin" pitchFamily="2" charset="-78"/>
            </a:endParaRPr>
          </a:p>
          <a:p>
            <a:pPr lvl="5" algn="just" rtl="1"/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فرمول جستجوی </a:t>
            </a:r>
            <a:r>
              <a:rPr lang="en-US" dirty="0" err="1" smtClean="0">
                <a:cs typeface="B Nazanin" pitchFamily="2" charset="-78"/>
              </a:rPr>
              <a:t>Colo?r</a:t>
            </a:r>
            <a:r>
              <a:rPr lang="fa-IR" dirty="0" smtClean="0">
                <a:cs typeface="B Nazanin" pitchFamily="2" charset="-78"/>
              </a:rPr>
              <a:t> هم املاي آمريکايي و هم املاي بريتانيايي کلمه را بازيابي مي کند. </a:t>
            </a:r>
            <a:endParaRPr lang="en-US" dirty="0" smtClean="0">
              <a:cs typeface="B Nazanin" pitchFamily="2" charset="-78"/>
            </a:endParaRPr>
          </a:p>
          <a:p>
            <a:pPr lvl="5" algn="just" rtl="1"/>
            <a:r>
              <a:rPr lang="fa-IR" dirty="0" smtClean="0">
                <a:cs typeface="B Nazanin" pitchFamily="2" charset="-78"/>
              </a:rPr>
              <a:t>عبارت </a:t>
            </a:r>
            <a:r>
              <a:rPr lang="en-US" dirty="0" err="1" smtClean="0">
                <a:cs typeface="B Nazanin" pitchFamily="2" charset="-78"/>
              </a:rPr>
              <a:t>Wom?n</a:t>
            </a:r>
            <a:r>
              <a:rPr lang="fa-IR" dirty="0" smtClean="0">
                <a:cs typeface="B Nazanin" pitchFamily="2" charset="-78"/>
              </a:rPr>
              <a:t> هم حالت مفرد و هم حالت جمع کلمه را مورد بازيابي قرار مي دهد.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نکته 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446550"/>
          </a:xfrm>
        </p:spPr>
        <p:txBody>
          <a:bodyPr/>
          <a:lstStyle/>
          <a:p>
            <a:pPr marL="0" indent="0" algn="just" rtl="1">
              <a:buNone/>
            </a:pPr>
            <a:endParaRPr lang="en-US" sz="36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just" rtl="1"/>
            <a:r>
              <a:rPr lang="fa-IR" sz="3200" dirty="0" smtClean="0">
                <a:cs typeface="B Nazanin" pitchFamily="2" charset="-78"/>
              </a:rPr>
              <a:t>کوتاه سازي  خودکار </a:t>
            </a:r>
            <a:r>
              <a:rPr lang="fa-IR" dirty="0" smtClean="0">
                <a:cs typeface="B Nazanin" pitchFamily="2" charset="-78"/>
              </a:rPr>
              <a:t>در برخي ابزارهای کاوش مانند گوگل</a:t>
            </a:r>
            <a:r>
              <a:rPr lang="fa-IR" sz="3200" dirty="0" smtClean="0">
                <a:cs typeface="B Nazanin" pitchFamily="2" charset="-78"/>
              </a:rPr>
              <a:t> </a:t>
            </a:r>
            <a:endParaRPr lang="fa-IR" sz="3200" dirty="0" smtClean="0">
              <a:cs typeface="B Nazanin" pitchFamily="2" charset="-78"/>
            </a:endParaRPr>
          </a:p>
          <a:p>
            <a:pPr lvl="2" algn="just" rtl="1"/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مثال: کوتاه سازی خودکار در گوگل : جستجو به دنبال </a:t>
            </a:r>
            <a: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  <a:t>geologist</a:t>
            </a:r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 در گوگل به بازیابی </a:t>
            </a:r>
            <a: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  <a:t>geology </a:t>
            </a:r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 نیز منجر می شود . </a:t>
            </a:r>
            <a: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547" r="41913" b="7733"/>
          <a:stretch>
            <a:fillRect/>
          </a:stretch>
        </p:blipFill>
        <p:spPr bwMode="auto">
          <a:xfrm>
            <a:off x="609600" y="12954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828800" y="4572000"/>
            <a:ext cx="895350" cy="4286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1828800" y="2667000"/>
            <a:ext cx="895350" cy="4286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82000" cy="664797"/>
          </a:xfrm>
        </p:spPr>
        <p:txBody>
          <a:bodyPr>
            <a:noAutofit/>
          </a:bodyPr>
          <a:lstStyle/>
          <a:p>
            <a:pPr algn="r" rtl="1"/>
            <a:r>
              <a:rPr lang="fa-IR" sz="4400" b="1" dirty="0" smtClean="0">
                <a:solidFill>
                  <a:srgbClr val="FFFF00"/>
                </a:solidFill>
                <a:cs typeface="B Nazanin" pitchFamily="2" charset="-78"/>
              </a:rPr>
              <a:t>فهرست مطالب</a:t>
            </a:r>
            <a:r>
              <a:rPr lang="en-US" sz="44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44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2210862"/>
          </a:xfrm>
        </p:spPr>
        <p:txBody>
          <a:bodyPr>
            <a:noAutofit/>
          </a:bodyPr>
          <a:lstStyle/>
          <a:p>
            <a:pPr algn="just" rtl="1"/>
            <a:r>
              <a:rPr lang="fa-IR" sz="2800" b="1" dirty="0" smtClean="0">
                <a:cs typeface="B Nazanin" pitchFamily="2" charset="-78"/>
              </a:rPr>
              <a:t>مقدمه</a:t>
            </a:r>
          </a:p>
          <a:p>
            <a:pPr algn="just" rtl="1"/>
            <a:r>
              <a:rPr lang="fa-IR" sz="2800" b="1" dirty="0" smtClean="0">
                <a:cs typeface="B Nazanin" pitchFamily="2" charset="-78"/>
              </a:rPr>
              <a:t>انواع ابزارهای جستجو</a:t>
            </a:r>
          </a:p>
          <a:p>
            <a:pPr algn="just" rtl="1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b="1" dirty="0" smtClean="0">
                <a:cs typeface="B Nazanin" pitchFamily="2" charset="-78"/>
              </a:rPr>
              <a:t>راهبرد هاي جستجو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جستجو از طريق عملگرهاي بول (</a:t>
            </a:r>
            <a:r>
              <a:rPr lang="en-US" sz="2400" b="1" dirty="0" smtClean="0">
                <a:cs typeface="B Nazanin" pitchFamily="2" charset="-78"/>
              </a:rPr>
              <a:t>AND, OR</a:t>
            </a:r>
            <a:r>
              <a:rPr lang="fa-IR" sz="2400" b="1" dirty="0" smtClean="0">
                <a:cs typeface="B Nazanin" pitchFamily="2" charset="-78"/>
              </a:rPr>
              <a:t> و </a:t>
            </a:r>
            <a:r>
              <a:rPr lang="en-US" sz="2400" b="1" dirty="0" smtClean="0">
                <a:cs typeface="B Nazanin" pitchFamily="2" charset="-78"/>
              </a:rPr>
              <a:t>NOT</a:t>
            </a:r>
            <a:r>
              <a:rPr lang="fa-IR" sz="2400" b="1" dirty="0" smtClean="0">
                <a:cs typeface="B Nazanin" pitchFamily="2" charset="-78"/>
              </a:rPr>
              <a:t>)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جستجوي ترکيبي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جستجوي عبارتي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جستجو از طريق عملگر نزديک يابي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کوتاه سازي کليدواژه ها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محدود کردن جستجو به زبان هاي مختلف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محدود کردن جستجو به تاريخ انتشار منابع</a:t>
            </a:r>
            <a:r>
              <a:rPr lang="fa-IR" sz="2400" dirty="0" smtClean="0">
                <a:cs typeface="B Nazanin" pitchFamily="2" charset="-78"/>
              </a:rPr>
              <a:t> </a:t>
            </a:r>
            <a:endParaRPr lang="en-US" sz="2400" dirty="0" smtClean="0">
              <a:cs typeface="B Nazanin" pitchFamily="2" charset="-78"/>
            </a:endParaRPr>
          </a:p>
          <a:p>
            <a:pPr algn="just" rtl="1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760412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</a:t>
            </a:r>
            <a:r>
              <a:rPr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382000" cy="6007799"/>
          </a:xfrm>
        </p:spPr>
        <p:txBody>
          <a:bodyPr/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مزایای کوتاه سازی :</a:t>
            </a:r>
          </a:p>
          <a:p>
            <a:pPr lvl="1" algn="just" rtl="1"/>
            <a:r>
              <a:rPr lang="fa-IR" dirty="0" smtClean="0">
                <a:cs typeface="B Nazanin" pitchFamily="2" charset="-78"/>
              </a:rPr>
              <a:t>گسترش دامنه جستجو </a:t>
            </a:r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صرفه جویی در زمان وارد کردن کليدواژه ها </a:t>
            </a:r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نکته مهم در کوتاه سازي به روش دستی،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ريشه يابي صحيح واژه  </a:t>
            </a:r>
            <a:r>
              <a:rPr lang="fa-IR" sz="2800" dirty="0" smtClean="0">
                <a:cs typeface="B Nazanin" pitchFamily="2" charset="-78"/>
              </a:rPr>
              <a:t>یعنی محل دقیق قرار دادن </a:t>
            </a:r>
            <a:r>
              <a:rPr lang="en-US" sz="2800" dirty="0" smtClean="0">
                <a:cs typeface="B Nazanin" pitchFamily="2" charset="-78"/>
              </a:rPr>
              <a:t>wild card </a:t>
            </a:r>
            <a:r>
              <a:rPr lang="fa-IR" sz="2800" dirty="0" smtClean="0">
                <a:cs typeface="B Nazanin" pitchFamily="2" charset="-78"/>
              </a:rPr>
              <a:t> است. </a:t>
            </a:r>
            <a:r>
              <a:rPr lang="fa-IR" dirty="0" smtClean="0">
                <a:cs typeface="B Nazanin" pitchFamily="2" charset="-78"/>
              </a:rPr>
              <a:t> 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en-US" dirty="0" err="1">
                <a:cs typeface="B Nazanin" pitchFamily="2" charset="-78"/>
              </a:rPr>
              <a:t>Geol</a:t>
            </a:r>
            <a:r>
              <a:rPr lang="en-US" dirty="0">
                <a:cs typeface="B Nazanin" pitchFamily="2" charset="-78"/>
              </a:rPr>
              <a:t>*</a:t>
            </a:r>
          </a:p>
          <a:p>
            <a:pPr lvl="1"/>
            <a:r>
              <a:rPr lang="en-US" dirty="0">
                <a:cs typeface="B Nazanin" pitchFamily="2" charset="-78"/>
              </a:rPr>
              <a:t>Geo*</a:t>
            </a:r>
          </a:p>
          <a:p>
            <a:pPr lvl="1"/>
            <a:r>
              <a:rPr lang="en-US" dirty="0" err="1">
                <a:cs typeface="B Nazanin" pitchFamily="2" charset="-78"/>
              </a:rPr>
              <a:t>Geog</a:t>
            </a:r>
            <a:r>
              <a:rPr lang="en-US" dirty="0" smtClean="0">
                <a:cs typeface="B Nazanin" pitchFamily="2" charset="-78"/>
              </a:rPr>
              <a:t>*</a:t>
            </a:r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استفاده ابزارهاي مختلف کاوش  از نمادهاي اختصار گوناگوني مانند * ؟ # : $ ! + براي کوتاه </a:t>
            </a:r>
            <a:r>
              <a:rPr lang="fa-IR" sz="2800" dirty="0" smtClean="0">
                <a:cs typeface="B Nazanin" pitchFamily="2" charset="-78"/>
              </a:rPr>
              <a:t>سازی</a:t>
            </a:r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توصيه: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مطالعه بخش راهنماي پايگاه اطلاعاتي را براي حصول اطمينان از درست بودن نماد مورد استفاده</a:t>
            </a:r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just" rtl="1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8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124324" y="4267200"/>
            <a:ext cx="4257675" cy="8096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8153400" y="3494314"/>
            <a:ext cx="895350" cy="772886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33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fa-IR" sz="3200" dirty="0">
                <a:solidFill>
                  <a:srgbClr val="FFFF00"/>
                </a:solidFill>
                <a:cs typeface="B Nazanin" pitchFamily="2" charset="-78"/>
              </a:rPr>
              <a:t>دیگر راهکارهای افزایش دقت جستجو </a:t>
            </a:r>
            <a:r>
              <a:rPr sz="320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sz="3200">
                <a:solidFill>
                  <a:srgbClr val="FFFF00"/>
                </a:solidFill>
                <a:cs typeface="B Nazanin" pitchFamily="2" charset="-78"/>
              </a:rPr>
            </a:br>
            <a:endParaRPr lang="fa-IR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382000" cy="1931298"/>
          </a:xfrm>
        </p:spPr>
        <p:txBody>
          <a:bodyPr/>
          <a:lstStyle/>
          <a:p>
            <a:pPr algn="just" rtl="1">
              <a:buNone/>
            </a:pPr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محدود کردن جستجو به زبان هاي مختلف</a:t>
            </a:r>
          </a:p>
          <a:p>
            <a:pPr lvl="0" algn="just" rtl="1">
              <a:buNone/>
            </a:pPr>
            <a:r>
              <a:rPr lang="fa-IR" sz="2800" dirty="0" smtClean="0">
                <a:cs typeface="B Nazanin" pitchFamily="2" charset="-78"/>
              </a:rPr>
              <a:t> </a:t>
            </a:r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محدود کردن جستجو به تاريخ انتشار منابع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55509"/>
          </a:xfrm>
        </p:spPr>
        <p:txBody>
          <a:bodyPr/>
          <a:lstStyle/>
          <a:p>
            <a:pPr algn="ctr" rtl="1"/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راهکارهای افزایش دقت جستجو </a:t>
            </a:r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در وب</a:t>
            </a:r>
            <a:endParaRPr lang="en-US" sz="32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816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جستجوي کليدواژه در عنوان صفحات وب</a:t>
            </a:r>
          </a:p>
          <a:p>
            <a:pPr algn="r" rtl="1">
              <a:buNone/>
            </a:pPr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endParaRPr lang="en-US" sz="36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ارتباط تنگاتنگ عنوان اثر  ( به ویژه در حوزه های علوم پایه ، مهندسی و پزشکی ) با محتواي آن</a:t>
            </a:r>
          </a:p>
          <a:p>
            <a:pPr lvl="0" algn="just" rtl="1">
              <a:buNone/>
            </a:pPr>
            <a:r>
              <a:rPr lang="fa-IR" sz="2800" dirty="0" smtClean="0">
                <a:cs typeface="B Nazanin" pitchFamily="2" charset="-78"/>
              </a:rPr>
              <a:t> </a:t>
            </a:r>
            <a:endParaRPr lang="en-US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کمک به دقت جستجو و کاهش ریزش کاذب در نتیجه جستجوي کليدواژه ها در عناوين </a:t>
            </a:r>
            <a:endParaRPr lang="en-US" sz="2800" dirty="0" smtClean="0">
              <a:cs typeface="B Nazanin" pitchFamily="2" charset="-78"/>
            </a:endParaRPr>
          </a:p>
          <a:p>
            <a:pPr algn="just" rtl="1"/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329595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نکات</a:t>
            </a: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06786"/>
            <a:ext cx="8382000" cy="2555614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Nazanin" pitchFamily="2" charset="-78"/>
              </a:rPr>
              <a:t>فراهم آمدن امکان جستجوي کليدواژه ها  در عنوان صفحات وب توسط بسیاری از ابزارهاي کاوش</a:t>
            </a:r>
          </a:p>
          <a:p>
            <a:pPr algn="just" rtl="1"/>
            <a:endParaRPr lang="en-US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 بکارگیری </a:t>
            </a:r>
            <a:r>
              <a:rPr lang="fa-IR" sz="2800" dirty="0" smtClean="0">
                <a:cs typeface="B Nazanin" pitchFamily="2" charset="-78"/>
              </a:rPr>
              <a:t>ابزارهاي </a:t>
            </a:r>
            <a:r>
              <a:rPr lang="fa-IR" sz="2800" dirty="0" smtClean="0">
                <a:cs typeface="B Nazanin" pitchFamily="2" charset="-78"/>
              </a:rPr>
              <a:t>کاوش </a:t>
            </a:r>
            <a:r>
              <a:rPr lang="fa-IR" sz="2800" dirty="0">
                <a:cs typeface="B Nazanin" pitchFamily="2" charset="-78"/>
              </a:rPr>
              <a:t>از </a:t>
            </a:r>
            <a:r>
              <a:rPr lang="fa-IR" sz="2800" dirty="0" smtClean="0">
                <a:cs typeface="B Nazanin" pitchFamily="2" charset="-78"/>
              </a:rPr>
              <a:t>دستورهای </a:t>
            </a:r>
            <a:r>
              <a:rPr lang="fa-IR" sz="2800" dirty="0">
                <a:cs typeface="B Nazanin" pitchFamily="2" charset="-78"/>
              </a:rPr>
              <a:t>متفاوت براي </a:t>
            </a:r>
            <a:r>
              <a:rPr lang="fa-IR" sz="2800" dirty="0" smtClean="0">
                <a:cs typeface="B Nazanin" pitchFamily="2" charset="-78"/>
              </a:rPr>
              <a:t>جستجو در عنوان صفحات وب</a:t>
            </a:r>
          </a:p>
          <a:p>
            <a:pPr lvl="1" algn="just" rtl="1"/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. 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براي مثال دستور “</a:t>
            </a:r>
            <a:r>
              <a:rPr lang="en-US" sz="2400" dirty="0" err="1" smtClean="0">
                <a:solidFill>
                  <a:srgbClr val="FFC000"/>
                </a:solidFill>
                <a:cs typeface="B Nazanin" pitchFamily="2" charset="-78"/>
              </a:rPr>
              <a:t>allintitle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: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“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در 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Google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، و دستور “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t: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” در 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Yahoo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. </a:t>
            </a:r>
            <a:endParaRPr lang="en-US" sz="24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cs typeface="B Nazanin" pitchFamily="2" charset="-78"/>
              </a:rPr>
              <a:t>راهکارهای افزایش دقت جستجو در وب  (ادامه</a:t>
            </a:r>
            <a:r>
              <a:rPr sz="3200" b="1" smtClean="0">
                <a:cs typeface="B Nazanin" pitchFamily="2" charset="-78"/>
              </a:rPr>
              <a:t>(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105400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جستجوي دامنه ها </a:t>
            </a:r>
            <a:r>
              <a:rPr lang="en-US" sz="2800" b="1" dirty="0" smtClean="0">
                <a:solidFill>
                  <a:srgbClr val="FFC000"/>
                </a:solidFill>
                <a:cs typeface="B Nazanin" pitchFamily="2" charset="-78"/>
              </a:rPr>
              <a:t>(domain) </a:t>
            </a:r>
            <a:endParaRPr lang="fa-IR" sz="28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 algn="just" rtl="1">
              <a:buNone/>
            </a:pPr>
            <a:endParaRPr lang="fa-IR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هر کشوري  (به جز آمريکا ) به صورت قراردادي حوزه خاصي در محيط وب دارد که نمايانگر وابستگي سايت هاي آن کشور است.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دامنه هر کشوري (به جز آمريکا) از طريق دو حرف مشخص مي شود. براي مثال “</a:t>
            </a:r>
            <a:r>
              <a:rPr lang="en-US" sz="2800" dirty="0" err="1" smtClean="0">
                <a:cs typeface="B Nazanin" pitchFamily="2" charset="-78"/>
              </a:rPr>
              <a:t>ir</a:t>
            </a:r>
            <a:r>
              <a:rPr lang="fa-IR" sz="2800" dirty="0" smtClean="0">
                <a:cs typeface="B Nazanin" pitchFamily="2" charset="-78"/>
              </a:rPr>
              <a:t>” معرف کشور ايران است. </a:t>
            </a:r>
          </a:p>
          <a:p>
            <a:pPr lvl="0" algn="just" rtl="1"/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جستجو در حوزه یا دامنه سايت ها به ما امکان مي دهد تا فرآيند جستجو را به حوزه خاصي محدود کنيم نظير سايت هاي وب ايران (</a:t>
            </a:r>
            <a:r>
              <a:rPr lang="en-US" sz="2800" dirty="0" err="1" smtClean="0">
                <a:cs typeface="B Nazanin" pitchFamily="2" charset="-78"/>
              </a:rPr>
              <a:t>ir</a:t>
            </a:r>
            <a:r>
              <a:rPr lang="fa-IR" sz="2800" dirty="0" smtClean="0">
                <a:cs typeface="B Nazanin" pitchFamily="2" charset="-78"/>
              </a:rPr>
              <a:t>)، سايت هاي وب انگلستان (</a:t>
            </a:r>
            <a:r>
              <a:rPr lang="en-US" sz="2800" dirty="0" err="1" smtClean="0">
                <a:cs typeface="B Nazanin" pitchFamily="2" charset="-78"/>
              </a:rPr>
              <a:t>uk</a:t>
            </a:r>
            <a:r>
              <a:rPr lang="fa-IR" sz="2800" dirty="0" smtClean="0">
                <a:cs typeface="B Nazanin" pitchFamily="2" charset="-78"/>
              </a:rPr>
              <a:t>)، سايت هاي وب دانشگاه هاي آمريکا (</a:t>
            </a:r>
            <a:r>
              <a:rPr lang="en-US" sz="2800" dirty="0" err="1" smtClean="0">
                <a:cs typeface="B Nazanin" pitchFamily="2" charset="-78"/>
              </a:rPr>
              <a:t>edu</a:t>
            </a:r>
            <a:r>
              <a:rPr lang="fa-IR" sz="2800" dirty="0" smtClean="0">
                <a:cs typeface="B Nazanin" pitchFamily="2" charset="-78"/>
              </a:rPr>
              <a:t>) </a:t>
            </a:r>
            <a:endParaRPr lang="en-US" sz="2800" dirty="0" smtClean="0">
              <a:cs typeface="B Nazanin" pitchFamily="2" charset="-78"/>
            </a:endParaRPr>
          </a:p>
          <a:p>
            <a:pPr lvl="0" algn="just" rtl="1"/>
            <a:endParaRPr lang="fa-IR" sz="2800" dirty="0" smtClean="0">
              <a:cs typeface="B Nazanin" pitchFamily="2" charset="-78"/>
            </a:endParaRPr>
          </a:p>
          <a:p>
            <a:pPr lvl="0" algn="just" rtl="1"/>
            <a:endParaRPr lang="fa-IR" sz="2800" dirty="0" smtClean="0">
              <a:cs typeface="B Nazanin" pitchFamily="2" charset="-78"/>
            </a:endParaRP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760412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2479414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يکي از راهکارهای محدود کردن جستجوها به منابع علمی: بازيابي صفحات وب متعلق به دانشگاه ها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استفاده از حوزه </a:t>
            </a:r>
            <a:r>
              <a:rPr lang="en-US" sz="2800" dirty="0" err="1" smtClean="0">
                <a:cs typeface="B Nazanin" pitchFamily="2" charset="-78"/>
              </a:rPr>
              <a:t>edu</a:t>
            </a:r>
            <a:r>
              <a:rPr lang="fa-IR" sz="2800" dirty="0" smtClean="0">
                <a:cs typeface="B Nazanin" pitchFamily="2" charset="-78"/>
              </a:rPr>
              <a:t> براي ثبت سايت دانشگاه هاي امريکا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استفاده دیگر کشورها از عبارت </a:t>
            </a:r>
            <a:r>
              <a:rPr lang="en-US" sz="2800" dirty="0" smtClean="0">
                <a:cs typeface="B Nazanin" pitchFamily="2" charset="-78"/>
              </a:rPr>
              <a:t>ac </a:t>
            </a:r>
            <a:r>
              <a:rPr lang="fa-IR" sz="2800" dirty="0" smtClean="0">
                <a:cs typeface="B Nazanin" pitchFamily="2" charset="-78"/>
              </a:rPr>
              <a:t> قبل از نام دامنه. مثال : </a:t>
            </a:r>
            <a:r>
              <a:rPr lang="en-US" sz="2800" dirty="0" smtClean="0">
                <a:cs typeface="B Nazanin" pitchFamily="2" charset="-78"/>
              </a:rPr>
              <a:t>ac.ir</a:t>
            </a:r>
            <a:r>
              <a:rPr lang="fa-IR" sz="2800" dirty="0" smtClean="0">
                <a:cs typeface="B Nazanin" pitchFamily="2" charset="-78"/>
              </a:rPr>
              <a:t>  ، </a:t>
            </a:r>
            <a:r>
              <a:rPr lang="en-US" sz="2800" dirty="0" smtClean="0">
                <a:cs typeface="B Nazanin" pitchFamily="2" charset="-78"/>
              </a:rPr>
              <a:t>ac.uk</a:t>
            </a:r>
            <a:endParaRPr lang="fa-IR" sz="2800" dirty="0" smtClean="0">
              <a:cs typeface="B Nazanin" pitchFamily="2" charset="-78"/>
            </a:endParaRP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تفاوت دستورها برای جستجو در دامنه ها در موتورهای کاوش </a:t>
            </a:r>
          </a:p>
          <a:p>
            <a:pPr lvl="2" algn="just" rtl="1"/>
            <a:r>
              <a:rPr lang="en-US" sz="2000" dirty="0" smtClean="0">
                <a:solidFill>
                  <a:srgbClr val="FFC000"/>
                </a:solidFill>
                <a:cs typeface="B Nazanin" pitchFamily="2" charset="-78"/>
              </a:rPr>
              <a:t>AltaVista</a:t>
            </a:r>
            <a:r>
              <a:rPr lang="fa-IR" sz="2000" dirty="0" smtClean="0">
                <a:solidFill>
                  <a:srgbClr val="FFC000"/>
                </a:solidFill>
                <a:cs typeface="B Nazanin" pitchFamily="2" charset="-78"/>
              </a:rPr>
              <a:t> از فرمان “</a:t>
            </a:r>
            <a:r>
              <a:rPr lang="en-US" sz="2000" dirty="0" smtClean="0">
                <a:solidFill>
                  <a:srgbClr val="FFC000"/>
                </a:solidFill>
                <a:cs typeface="B Nazanin" pitchFamily="2" charset="-78"/>
              </a:rPr>
              <a:t>Domain</a:t>
            </a:r>
            <a:r>
              <a:rPr lang="fa-IR" sz="2000" dirty="0" smtClean="0">
                <a:solidFill>
                  <a:srgbClr val="FFC000"/>
                </a:solidFill>
                <a:cs typeface="B Nazanin" pitchFamily="2" charset="-78"/>
              </a:rPr>
              <a:t>:” و </a:t>
            </a:r>
            <a:r>
              <a:rPr lang="en-US" sz="2000" dirty="0" smtClean="0">
                <a:solidFill>
                  <a:srgbClr val="FFC000"/>
                </a:solidFill>
                <a:cs typeface="B Nazanin" pitchFamily="2" charset="-78"/>
              </a:rPr>
              <a:t>Google </a:t>
            </a:r>
            <a:r>
              <a:rPr lang="fa-IR" sz="2000" dirty="0" smtClean="0">
                <a:solidFill>
                  <a:srgbClr val="FFC000"/>
                </a:solidFill>
                <a:cs typeface="B Nazanin" pitchFamily="2" charset="-78"/>
              </a:rPr>
              <a:t>از فرمان</a:t>
            </a:r>
            <a:r>
              <a:rPr lang="en-US" sz="2000" dirty="0" smtClean="0">
                <a:solidFill>
                  <a:srgbClr val="FFC000"/>
                </a:solidFill>
                <a:cs typeface="B Nazanin" pitchFamily="2" charset="-78"/>
              </a:rPr>
              <a:t>site:” </a:t>
            </a:r>
            <a:r>
              <a:rPr lang="fa-IR" sz="2000" dirty="0" smtClean="0">
                <a:solidFill>
                  <a:srgbClr val="FFC000"/>
                </a:solidFill>
                <a:cs typeface="B Nazanin" pitchFamily="2" charset="-78"/>
              </a:rPr>
              <a:t>” </a:t>
            </a:r>
            <a:endParaRPr lang="en-US" sz="2000" dirty="0">
              <a:solidFill>
                <a:srgbClr val="FFC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 </a:t>
            </a:r>
            <a:br>
              <a:rPr lang="fa-IR" b="1" dirty="0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امکان ترکیب این دستور با عملگرهای بولی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مثال: جستجو به دنبال عبارت انقلاب اسلامی ایران در وب سایت های ایران</a:t>
            </a:r>
            <a:endParaRPr lang="en-US" dirty="0" smtClean="0">
              <a:cs typeface="B Nazanin" pitchFamily="2" charset="-78"/>
            </a:endParaRPr>
          </a:p>
          <a:p>
            <a:pPr lvl="3" algn="just" rtl="1"/>
            <a:r>
              <a:rPr lang="en-US" sz="2000" dirty="0" smtClean="0">
                <a:cs typeface="B Nazanin" pitchFamily="2" charset="-78"/>
              </a:rPr>
              <a:t>“Islamic Revolution of Iran” AND </a:t>
            </a:r>
            <a:r>
              <a:rPr lang="en-US" sz="2000" dirty="0" err="1" smtClean="0">
                <a:cs typeface="B Nazanin" pitchFamily="2" charset="-78"/>
              </a:rPr>
              <a:t>domain:ir</a:t>
            </a:r>
            <a:endParaRPr lang="en-US" sz="2000" dirty="0" smtClean="0">
              <a:cs typeface="B Nazanin" pitchFamily="2" charset="-78"/>
            </a:endParaRPr>
          </a:p>
          <a:p>
            <a:pPr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جستجو به دنبال مجلات الکترونیکی در خارج از حوزه وب سایت های دانشگاهی امریکا</a:t>
            </a:r>
            <a:endParaRPr lang="en-US" dirty="0" smtClean="0">
              <a:cs typeface="B Nazanin" pitchFamily="2" charset="-78"/>
            </a:endParaRPr>
          </a:p>
          <a:p>
            <a:pPr lvl="2" algn="just" rtl="1"/>
            <a:r>
              <a:rPr lang="en-US" sz="2000" dirty="0" smtClean="0">
                <a:cs typeface="B Nazanin" pitchFamily="2" charset="-78"/>
              </a:rPr>
              <a:t>" Electronic Journals" AND NOT </a:t>
            </a:r>
            <a:r>
              <a:rPr lang="en-US" sz="2000" dirty="0" err="1" smtClean="0">
                <a:cs typeface="B Nazanin" pitchFamily="2" charset="-78"/>
              </a:rPr>
              <a:t>domai</a:t>
            </a:r>
            <a:r>
              <a:rPr lang="en-US" dirty="0" err="1" smtClean="0">
                <a:cs typeface="B Nazanin" pitchFamily="2" charset="-78"/>
              </a:rPr>
              <a:t>n:edu</a:t>
            </a: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راهکارهای افزایش دقت جستجو در وب  (ادامه</a:t>
            </a:r>
            <a:r>
              <a:rPr sz="3200" b="1" smtClean="0">
                <a:solidFill>
                  <a:srgbClr val="FFFF00"/>
                </a:solidFill>
                <a:cs typeface="B Nazanin" pitchFamily="2" charset="-78"/>
              </a:rPr>
              <a:t>(</a:t>
            </a: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382000" cy="2954655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جستجوي در سايت ميزبان 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sz="3200" dirty="0" smtClean="0">
                <a:cs typeface="B Nazanin" pitchFamily="2" charset="-78"/>
              </a:rPr>
              <a:t>با جستجو در سايت ميزبان ، مي توان جستجو را تنها به سايت دلخواه محدود کرد. مثال:</a:t>
            </a:r>
            <a:endParaRPr lang="en-US" sz="3200" dirty="0" smtClean="0">
              <a:cs typeface="B Nazanin" pitchFamily="2" charset="-78"/>
            </a:endParaRPr>
          </a:p>
          <a:p>
            <a:pPr algn="just" rtl="1"/>
            <a:r>
              <a:rPr lang="en-US" sz="3200" dirty="0" smtClean="0">
                <a:cs typeface="B Nazanin" pitchFamily="2" charset="-78"/>
              </a:rPr>
              <a:t>windows security AND </a:t>
            </a:r>
            <a:r>
              <a:rPr lang="en-US" sz="3200" dirty="0" err="1" smtClean="0">
                <a:cs typeface="B Nazanin" pitchFamily="2" charset="-78"/>
              </a:rPr>
              <a:t>site:microsoft.com</a:t>
            </a:r>
            <a:endParaRPr lang="en-US" sz="3200" dirty="0" smtClean="0">
              <a:cs typeface="B Nazanin" pitchFamily="2" charset="-78"/>
            </a:endParaRPr>
          </a:p>
          <a:p>
            <a:pPr algn="just" rtl="1"/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</a:t>
            </a:r>
            <a:r>
              <a:rPr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استفاده از دستورات گوناگون در ابزارهاي کاوش مختلف </a:t>
            </a:r>
          </a:p>
          <a:p>
            <a:pPr lvl="1" algn="just" rtl="1"/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مثال موتور کاوش 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Alta Vista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 از فرمان “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host: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” و موتور کاوش 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Google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 از فرمان “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site: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” </a:t>
            </a:r>
            <a:endParaRPr lang="en-US" sz="24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امکان ترکیب با عملگرهای بولی </a:t>
            </a: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مثال : </a:t>
            </a:r>
            <a:r>
              <a:rPr lang="en-US" sz="2800" dirty="0" smtClean="0">
                <a:cs typeface="B Nazanin" pitchFamily="2" charset="-78"/>
              </a:rPr>
              <a:t>windows security AND </a:t>
            </a:r>
            <a:r>
              <a:rPr lang="en-US" sz="2800" dirty="0" err="1" smtClean="0">
                <a:cs typeface="B Nazanin" pitchFamily="2" charset="-78"/>
              </a:rPr>
              <a:t>site:microsoft.com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3600" dirty="0" smtClean="0">
                <a:cs typeface="B Nazanin" pitchFamily="2" charset="-78"/>
              </a:rPr>
              <a:t/>
            </a:r>
            <a:br>
              <a:rPr lang="fa-IR" sz="3600" dirty="0" smtClean="0">
                <a:cs typeface="B Nazanin" pitchFamily="2" charset="-78"/>
              </a:rPr>
            </a:br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438138"/>
          </a:xfrm>
        </p:spPr>
        <p:txBody>
          <a:bodyPr/>
          <a:lstStyle/>
          <a:p>
            <a:pPr algn="just" rtl="1"/>
            <a:r>
              <a:rPr lang="fa-IR" sz="3200" b="1" dirty="0" smtClean="0">
                <a:cs typeface="B Nazanin" pitchFamily="2" charset="-78"/>
              </a:rPr>
              <a:t>معيارهاي جستجوي ويژه در ابزارهاي کاوش اينترنت</a:t>
            </a:r>
            <a:endParaRPr lang="en-US" sz="3200" dirty="0" smtClean="0">
              <a:cs typeface="B Nazanin" pitchFamily="2" charset="-78"/>
            </a:endParaRPr>
          </a:p>
          <a:p>
            <a:pPr lvl="1" algn="just" rtl="1"/>
            <a:r>
              <a:rPr lang="fa-IR" sz="2800" b="1" dirty="0" smtClean="0">
                <a:cs typeface="B Nazanin" pitchFamily="2" charset="-78"/>
              </a:rPr>
              <a:t>جستجوي کليدواژه در عنوان صفحات وب</a:t>
            </a:r>
            <a:r>
              <a:rPr lang="fa-IR" sz="2800" dirty="0" smtClean="0">
                <a:cs typeface="B Nazanin" pitchFamily="2" charset="-78"/>
              </a:rPr>
              <a:t> 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800" b="1" dirty="0" smtClean="0">
                <a:cs typeface="B Nazanin" pitchFamily="2" charset="-78"/>
              </a:rPr>
              <a:t>جستجوي دامنه ها </a:t>
            </a:r>
            <a:r>
              <a:rPr lang="en-US" sz="2800" b="1" dirty="0" smtClean="0">
                <a:cs typeface="B Nazanin" pitchFamily="2" charset="-78"/>
              </a:rPr>
              <a:t>(domain)</a:t>
            </a:r>
            <a:r>
              <a:rPr lang="en-US" sz="2800" dirty="0" smtClean="0">
                <a:cs typeface="B Nazanin" pitchFamily="2" charset="-78"/>
              </a:rPr>
              <a:t> </a:t>
            </a:r>
          </a:p>
          <a:p>
            <a:pPr lvl="1" algn="just" rtl="1"/>
            <a:r>
              <a:rPr lang="fa-IR" sz="2800" b="1" dirty="0" smtClean="0">
                <a:cs typeface="B Nazanin" pitchFamily="2" charset="-78"/>
              </a:rPr>
              <a:t>جستجوي در سايت ميزبان 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800" b="1" dirty="0" smtClean="0">
                <a:cs typeface="B Nazanin" pitchFamily="2" charset="-78"/>
              </a:rPr>
              <a:t>جستجوي کليدواژه ها در نشاني صفحات وب</a:t>
            </a:r>
            <a:r>
              <a:rPr lang="fa-IR" sz="2800" dirty="0" smtClean="0">
                <a:cs typeface="B Nazanin" pitchFamily="2" charset="-78"/>
              </a:rPr>
              <a:t> </a:t>
            </a:r>
          </a:p>
          <a:p>
            <a:pPr lvl="1" algn="just" rtl="1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3200" b="1" dirty="0" smtClean="0">
                <a:cs typeface="B Nazanin" pitchFamily="2" charset="-78"/>
              </a:rPr>
              <a:t>جمع بندي نکات جستجو</a:t>
            </a:r>
            <a:endParaRPr lang="en-US" sz="32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en-US" sz="3200" dirty="0" smtClean="0">
                <a:cs typeface="B Nazanin" pitchFamily="2" charset="-78"/>
              </a:rPr>
              <a:t> </a:t>
            </a:r>
          </a:p>
          <a:p>
            <a:pPr algn="just" rtl="1"/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مثال : جستجو در سایت مایکروسافت به دنبال راهکارهای امنیتی ویندوز</a:t>
            </a:r>
            <a:r>
              <a:rPr lang="en-US" sz="3200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200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2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990600" y="914400"/>
          <a:ext cx="6400800" cy="570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Slide" r:id="rId3" imgW="4570654" imgH="3427618" progId="PowerPoint.Slide.12">
                  <p:embed/>
                </p:oleObj>
              </mc:Choice>
              <mc:Fallback>
                <p:oleObj name="Slide" r:id="rId3" imgW="4570654" imgH="3427618" progId="PowerPoint.Slide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6400800" cy="5707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راهکارهای افزایش دقت جستجو در وب  (ادامه)</a:t>
            </a: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2556937"/>
          </a:xfrm>
        </p:spPr>
        <p:txBody>
          <a:bodyPr>
            <a:noAutofit/>
          </a:bodyPr>
          <a:lstStyle/>
          <a:p>
            <a:pPr algn="just" rtl="1"/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جستجوي کليدواژه ها در نشاني صفحات وب</a:t>
            </a:r>
            <a:endParaRPr lang="en-US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پیش بینی قابليت جستجوي کليدواژه ها در نشاني دقیق صفحات وب (</a:t>
            </a:r>
            <a:r>
              <a:rPr lang="en-US" dirty="0" smtClean="0">
                <a:cs typeface="B Nazanin" pitchFamily="2" charset="-78"/>
              </a:rPr>
              <a:t>URL</a:t>
            </a:r>
            <a:r>
              <a:rPr lang="fa-IR" dirty="0" smtClean="0">
                <a:cs typeface="B Nazanin" pitchFamily="2" charset="-78"/>
              </a:rPr>
              <a:t>) در اغلب موتورهاي کاوش </a:t>
            </a: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تفاوت اصلي جستجوي کليدواژه ها در نشانی صفحات وب  با جستجوي حوزه سايت ها </a:t>
            </a:r>
          </a:p>
          <a:p>
            <a:pPr lvl="3" algn="just" rtl="1"/>
            <a:r>
              <a:rPr lang="fa-IR" dirty="0" smtClean="0">
                <a:cs typeface="B Nazanin" pitchFamily="2" charset="-78"/>
              </a:rPr>
              <a:t>این روش جستجو تنها به حوزه محدود نمی شود بلکه هر بخشی از نشانی حتی نام فایل مورد نظر را می توان جستجو و بازيابي کرد. </a:t>
            </a: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 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84212"/>
          </a:xfrm>
        </p:spPr>
        <p:txBody>
          <a:bodyPr/>
          <a:lstStyle/>
          <a:p>
            <a:pPr algn="ctr"/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نکات </a:t>
            </a:r>
            <a:r>
              <a:rPr b="1">
                <a:solidFill>
                  <a:schemeClr val="tx2"/>
                </a:solidFill>
                <a:cs typeface="B Nazanin" pitchFamily="2" charset="-78"/>
              </a:rPr>
              <a:t/>
            </a:r>
            <a:br>
              <a:rPr b="1">
                <a:solidFill>
                  <a:schemeClr val="tx2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 algn="just" rtl="1"/>
            <a:r>
              <a:rPr lang="fa-IR" dirty="0" smtClean="0">
                <a:cs typeface="B Nazanin" pitchFamily="2" charset="-78"/>
              </a:rPr>
              <a:t>استفاده از شیوه های گوناگون ابزارهاي کاوش براي اجراي جستجو در سايت ميزبان </a:t>
            </a:r>
          </a:p>
          <a:p>
            <a:pPr lvl="1" algn="just" rtl="1"/>
            <a:r>
              <a:rPr lang="fa-IR" dirty="0" smtClean="0">
                <a:cs typeface="B Nazanin" pitchFamily="2" charset="-78"/>
              </a:rPr>
              <a:t>مثال موتور کاوش </a:t>
            </a:r>
            <a:r>
              <a:rPr lang="en-US" dirty="0" smtClean="0">
                <a:cs typeface="B Nazanin" pitchFamily="2" charset="-78"/>
              </a:rPr>
              <a:t>Google</a:t>
            </a:r>
            <a:r>
              <a:rPr lang="fa-IR" dirty="0" smtClean="0">
                <a:cs typeface="B Nazanin" pitchFamily="2" charset="-78"/>
              </a:rPr>
              <a:t>  از دستور </a:t>
            </a:r>
            <a:r>
              <a:rPr lang="en-US" dirty="0" err="1" smtClean="0">
                <a:cs typeface="B Nazanin" pitchFamily="2" charset="-78"/>
              </a:rPr>
              <a:t>inurl</a:t>
            </a:r>
            <a:r>
              <a:rPr lang="en-US" dirty="0" smtClean="0">
                <a:cs typeface="B Nazanin" pitchFamily="2" charset="-78"/>
              </a:rPr>
              <a:t>: </a:t>
            </a:r>
            <a:r>
              <a:rPr lang="fa-IR" dirty="0" smtClean="0">
                <a:cs typeface="B Nazanin" pitchFamily="2" charset="-78"/>
              </a:rPr>
              <a:t>يا </a:t>
            </a:r>
            <a:r>
              <a:rPr lang="en-US" dirty="0" err="1" smtClean="0">
                <a:cs typeface="B Nazanin" pitchFamily="2" charset="-78"/>
              </a:rPr>
              <a:t>allinurl</a:t>
            </a:r>
            <a:r>
              <a:rPr lang="en-US" dirty="0" smtClean="0">
                <a:cs typeface="B Nazanin" pitchFamily="2" charset="-78"/>
              </a:rPr>
              <a:t>:</a:t>
            </a:r>
            <a:endParaRPr lang="fa-IR" dirty="0" smtClean="0">
              <a:cs typeface="B Nazanin" pitchFamily="2" charset="-78"/>
            </a:endParaRPr>
          </a:p>
          <a:p>
            <a:pPr lvl="1" algn="just" rtl="1"/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2210862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اگر  از </a:t>
            </a:r>
            <a:r>
              <a:rPr lang="en-US" sz="2800" dirty="0" err="1" smtClean="0">
                <a:solidFill>
                  <a:srgbClr val="FFC000"/>
                </a:solidFill>
                <a:cs typeface="B Nazanin" pitchFamily="2" charset="-78"/>
              </a:rPr>
              <a:t>allinurl</a:t>
            </a:r>
            <a:r>
              <a:rPr lang="fa-IR" sz="2800" dirty="0" smtClean="0">
                <a:cs typeface="B Nazanin" pitchFamily="2" charset="-78"/>
              </a:rPr>
              <a:t> استفاده شود ، نمي توان آن را با ساير عملگرها ترکيب کرد.  مثال : براي يافتن صفحاتي که در نام و نشاني آنها </a:t>
            </a:r>
            <a:r>
              <a:rPr lang="en-US" sz="2800" dirty="0" smtClean="0">
                <a:cs typeface="B Nazanin" pitchFamily="2" charset="-78"/>
              </a:rPr>
              <a:t>download</a:t>
            </a:r>
            <a:r>
              <a:rPr lang="fa-IR" sz="2800" dirty="0" smtClean="0">
                <a:cs typeface="B Nazanin" pitchFamily="2" charset="-78"/>
              </a:rPr>
              <a:t> و  </a:t>
            </a:r>
            <a:r>
              <a:rPr lang="en-US" sz="2800" dirty="0" smtClean="0">
                <a:cs typeface="B Nazanin" pitchFamily="2" charset="-78"/>
              </a:rPr>
              <a:t>sanjesh.org</a:t>
            </a:r>
            <a:r>
              <a:rPr lang="fa-IR" sz="2800" dirty="0" smtClean="0">
                <a:cs typeface="B Nazanin" pitchFamily="2" charset="-78"/>
              </a:rPr>
              <a:t> به کار رفته است مي توان به يکي از حالت هاي ذيل عمل کرد:</a:t>
            </a: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الف. درصورتي که ترتيب دقيق اجزاي نشاني را بدانيم:</a:t>
            </a:r>
            <a:endParaRPr lang="en-US" sz="2800" dirty="0" smtClean="0">
              <a:cs typeface="B Nazanin" pitchFamily="2" charset="-78"/>
            </a:endParaRPr>
          </a:p>
          <a:p>
            <a:pPr algn="just"/>
            <a:r>
              <a:rPr lang="en-US" sz="2800" dirty="0" err="1" smtClean="0">
                <a:cs typeface="B Nazanin" pitchFamily="2" charset="-78"/>
              </a:rPr>
              <a:t>inurl:sanjesh.org</a:t>
            </a:r>
            <a:r>
              <a:rPr lang="en-US" sz="2800" dirty="0" smtClean="0">
                <a:cs typeface="B Nazanin" pitchFamily="2" charset="-78"/>
              </a:rPr>
              <a:t>/download</a:t>
            </a:r>
          </a:p>
          <a:p>
            <a:pPr algn="just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ب. درصورتي که ترتيب اجزاي نشاني را به طور دقيق ندانيم:</a:t>
            </a:r>
            <a:endParaRPr lang="en-US" sz="2800" dirty="0" smtClean="0">
              <a:cs typeface="B Nazanin" pitchFamily="2" charset="-78"/>
            </a:endParaRPr>
          </a:p>
          <a:p>
            <a:pPr algn="just"/>
            <a:r>
              <a:rPr lang="en-US" sz="2800" dirty="0" err="1" smtClean="0">
                <a:cs typeface="B Nazanin" pitchFamily="2" charset="-78"/>
              </a:rPr>
              <a:t>allinurl</a:t>
            </a:r>
            <a:r>
              <a:rPr lang="en-US" sz="2800" dirty="0" smtClean="0">
                <a:cs typeface="B Nazanin" pitchFamily="2" charset="-78"/>
              </a:rPr>
              <a:t>: </a:t>
            </a:r>
            <a:r>
              <a:rPr lang="en-US" sz="2800" dirty="0" err="1" smtClean="0">
                <a:cs typeface="B Nazanin" pitchFamily="2" charset="-78"/>
              </a:rPr>
              <a:t>sanjesh</a:t>
            </a:r>
            <a:r>
              <a:rPr lang="en-US" sz="2800" dirty="0" smtClean="0">
                <a:cs typeface="B Nazanin" pitchFamily="2" charset="-78"/>
              </a:rPr>
              <a:t> org download </a:t>
            </a:r>
          </a:p>
          <a:p>
            <a:pPr algn="just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en-US" sz="2800" dirty="0" smtClean="0">
                <a:cs typeface="B Nazanin" pitchFamily="2" charset="-78"/>
              </a:rPr>
              <a:t>  </a:t>
            </a:r>
            <a:r>
              <a:rPr lang="fa-IR" sz="2800" dirty="0" smtClean="0">
                <a:cs typeface="B Nazanin" pitchFamily="2" charset="-78"/>
              </a:rPr>
              <a:t>ج. درصورتي که ترتيب اجزاي نشاني را بدانيم و بخواهيم صفحه اي حاوي واژه اي خاص (مثلا ثبت نام ) را در اين نشاني بيابيم:</a:t>
            </a:r>
            <a:endParaRPr lang="en-US" sz="2800" dirty="0" smtClean="0">
              <a:cs typeface="B Nazanin" pitchFamily="2" charset="-78"/>
            </a:endParaRPr>
          </a:p>
          <a:p>
            <a:pPr algn="just"/>
            <a:r>
              <a:rPr lang="en-US" sz="2800" dirty="0" err="1" smtClean="0">
                <a:cs typeface="B Nazanin" pitchFamily="2" charset="-78"/>
              </a:rPr>
              <a:t>inurl:sanjesh.org</a:t>
            </a:r>
            <a:r>
              <a:rPr lang="en-US" sz="2800" dirty="0" smtClean="0">
                <a:cs typeface="B Nazanin" pitchFamily="2" charset="-78"/>
              </a:rPr>
              <a:t>/download</a:t>
            </a:r>
            <a:r>
              <a:rPr lang="fa-IR" sz="2800" dirty="0" smtClean="0">
                <a:cs typeface="B Nazanin" pitchFamily="2" charset="-78"/>
              </a:rPr>
              <a:t>  ثبت نام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sz="2800" dirty="0" smtClean="0">
              <a:cs typeface="B Nazanin" pitchFamily="2" charset="-78"/>
            </a:endParaRPr>
          </a:p>
          <a:p>
            <a:pPr algn="just" rtl="1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شکل زير  جستجوي مثال آخر را در موتور جستجوي گوگل را نشان مي دهد.</a:t>
            </a: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r="34763" b="8876"/>
          <a:stretch>
            <a:fillRect/>
          </a:stretch>
        </p:blipFill>
        <p:spPr bwMode="auto">
          <a:xfrm>
            <a:off x="685800" y="9144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Oval 1"/>
          <p:cNvSpPr>
            <a:spLocks noChangeArrowheads="1"/>
          </p:cNvSpPr>
          <p:nvPr/>
        </p:nvSpPr>
        <p:spPr bwMode="auto">
          <a:xfrm>
            <a:off x="1752600" y="2667000"/>
            <a:ext cx="2667000" cy="3143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1905000" y="3886200"/>
            <a:ext cx="1657350" cy="3143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2971800" y="5486400"/>
            <a:ext cx="1657350" cy="3143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2209800" y="4648200"/>
            <a:ext cx="1657350" cy="3143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267200" y="3733800"/>
            <a:ext cx="752475" cy="3143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جمع بندي نکات جستجو</a:t>
            </a:r>
            <a:r>
              <a:rPr lang="en-US" sz="3600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600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1447800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Nazanin" pitchFamily="2" charset="-78"/>
              </a:rPr>
              <a:t>مدل بولي را عليرغم </a:t>
            </a:r>
            <a:r>
              <a:rPr lang="fa-IR" sz="2800" dirty="0" err="1" smtClean="0">
                <a:cs typeface="B Nazanin" pitchFamily="2" charset="-78"/>
              </a:rPr>
              <a:t>سادگي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 err="1" smtClean="0">
                <a:cs typeface="B Nazanin" pitchFamily="2" charset="-78"/>
              </a:rPr>
              <a:t>بايد</a:t>
            </a:r>
            <a:r>
              <a:rPr lang="fa-IR" sz="2800" dirty="0" smtClean="0">
                <a:cs typeface="B Nazanin" pitchFamily="2" charset="-78"/>
              </a:rPr>
              <a:t> با احتياط بسيار به کار گرفت زيرا :</a:t>
            </a:r>
          </a:p>
          <a:p>
            <a:pPr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احتمال بازيابي اطلاعات نامرتبط </a:t>
            </a:r>
            <a:r>
              <a:rPr lang="fa-IR" dirty="0" smtClean="0">
                <a:cs typeface="B Nazanin" pitchFamily="2" charset="-78"/>
              </a:rPr>
              <a:t>به دلیل رویداد کليدواژه ها در بخش های مختلف مدرک و نبود ارتباط مفهومي بین آنها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وزن و ارزش یکسان همه واژگان به کار رفته در متن يک مدرک و در نتیجه عدم امکان رتبه بندي مرتبط ترين يا کم ربط ترين مدارک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کاهش بخت کاربر براي دستيابي به مدرک مرتبط بخصوص در مورد عملگرهای </a:t>
            </a:r>
            <a:r>
              <a:rPr lang="en-US" sz="2400" dirty="0" smtClean="0">
                <a:cs typeface="B Nazanin" pitchFamily="2" charset="-78"/>
              </a:rPr>
              <a:t>AND</a:t>
            </a:r>
            <a:r>
              <a:rPr lang="fa-IR" sz="2400" dirty="0" smtClean="0">
                <a:cs typeface="B Nazanin" pitchFamily="2" charset="-78"/>
              </a:rPr>
              <a:t> و </a:t>
            </a:r>
            <a:r>
              <a:rPr lang="en-US" sz="2400" dirty="0" smtClean="0">
                <a:cs typeface="B Nazanin" pitchFamily="2" charset="-78"/>
              </a:rPr>
              <a:t>NOT</a:t>
            </a:r>
          </a:p>
          <a:p>
            <a:pPr algn="just" rtl="1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راهکارها برای کاهش معایب جستجوی بولی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2556937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Nazanin" pitchFamily="2" charset="-78"/>
              </a:rPr>
              <a:t>براي اجتناب از اين معايب لازم است راهبرد جستجو را به دقت و به روشي منعطف تعيين کنيد و صورت هاي مختلف ممکن واژه يا عبارت را به تصور درآوريد و امتحان کنيد. براي نمونه:</a:t>
            </a:r>
          </a:p>
          <a:p>
            <a:pPr algn="just" rtl="1"/>
            <a:endParaRPr lang="fa-IR" sz="28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اجتناب از به کارگیری عملگر </a:t>
            </a:r>
            <a:r>
              <a:rPr lang="en-US" dirty="0" smtClean="0">
                <a:cs typeface="B Nazanin" pitchFamily="2" charset="-78"/>
              </a:rPr>
              <a:t>NOT</a:t>
            </a:r>
            <a:endParaRPr lang="fa-IR" dirty="0" smtClean="0">
              <a:cs typeface="B Nazanin" pitchFamily="2" charset="-78"/>
            </a:endParaRPr>
          </a:p>
          <a:p>
            <a:pPr lvl="1" algn="just" rtl="1"/>
            <a:endParaRPr lang="fa-IR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استفاده از عملگر </a:t>
            </a:r>
            <a:r>
              <a:rPr lang="en-US" sz="2400" dirty="0" smtClean="0">
                <a:cs typeface="B Nazanin" pitchFamily="2" charset="-78"/>
              </a:rPr>
              <a:t>OR</a:t>
            </a:r>
            <a:r>
              <a:rPr lang="fa-IR" sz="2400" dirty="0" smtClean="0">
                <a:cs typeface="B Nazanin" pitchFamily="2" charset="-78"/>
              </a:rPr>
              <a:t> در بین تمام مترادف های یک مفهوم در صورت بازیابی تعداد کمی از نتایج </a:t>
            </a:r>
          </a:p>
          <a:p>
            <a:pPr lvl="1" algn="just" rtl="1"/>
            <a:endParaRPr lang="fa-IR" sz="2400" dirty="0" smtClean="0">
              <a:cs typeface="B Nazanin" pitchFamily="2" charset="-78"/>
            </a:endParaRPr>
          </a:p>
          <a:p>
            <a:pPr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راهکارها برای کاهش معایب جستجوی بولی</a:t>
            </a:r>
            <a:r>
              <a:rPr sz="3200"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sz="3200" b="1">
                <a:solidFill>
                  <a:srgbClr val="FFFF00"/>
                </a:solidFill>
                <a:cs typeface="B Nazanin" pitchFamily="2" charset="-78"/>
              </a:rPr>
            </a:b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133600"/>
            <a:ext cx="8382000" cy="4495800"/>
          </a:xfrm>
        </p:spPr>
        <p:txBody>
          <a:bodyPr>
            <a:noAutofit/>
          </a:bodyPr>
          <a:lstStyle/>
          <a:p>
            <a:pPr lvl="0" algn="just" rtl="1"/>
            <a:r>
              <a:rPr lang="fa-IR" sz="2400" dirty="0" smtClean="0">
                <a:cs typeface="B Nazanin" pitchFamily="2" charset="-78"/>
              </a:rPr>
              <a:t>افزایش دقت جستجو از طریق جستجوي فيلدي در موتورهاي کاوش وب مانند جستجو در عنوان، در نام نويسنده، در نشاني ، در دامنه</a:t>
            </a:r>
          </a:p>
          <a:p>
            <a:pPr lvl="0" algn="just" rtl="1"/>
            <a:endParaRPr lang="en-US" sz="2400" dirty="0" smtClean="0">
              <a:cs typeface="B Nazanin" pitchFamily="2" charset="-78"/>
            </a:endParaRPr>
          </a:p>
          <a:p>
            <a:pPr lvl="0" algn="just" rtl="1"/>
            <a:r>
              <a:rPr lang="fa-IR" sz="2400" dirty="0" smtClean="0">
                <a:cs typeface="B Nazanin" pitchFamily="2" charset="-78"/>
              </a:rPr>
              <a:t>استفاده از بخش </a:t>
            </a:r>
            <a:r>
              <a:rPr lang="en-US" sz="2400" dirty="0" smtClean="0">
                <a:cs typeface="B Nazanin" pitchFamily="2" charset="-78"/>
              </a:rPr>
              <a:t>Advanced search</a:t>
            </a:r>
            <a:r>
              <a:rPr lang="fa-IR" sz="2400" dirty="0" smtClean="0">
                <a:cs typeface="B Nazanin" pitchFamily="2" charset="-78"/>
              </a:rPr>
              <a:t> موتورهاي کاوش در صورت دشواری فرمول بندی جستجوی ترکیبی</a:t>
            </a:r>
          </a:p>
          <a:p>
            <a:pPr lvl="2" algn="just" rtl="1">
              <a:buNone/>
            </a:pPr>
            <a:endParaRPr lang="fa-IR" dirty="0" smtClean="0">
              <a:cs typeface="B Nazanin" pitchFamily="2" charset="-78"/>
            </a:endParaRPr>
          </a:p>
          <a:p>
            <a:pPr lvl="0" algn="just" rtl="1"/>
            <a:endParaRPr lang="en-US" sz="2400" dirty="0" smtClean="0">
              <a:cs typeface="B Nazanin" pitchFamily="2" charset="-78"/>
            </a:endParaRPr>
          </a:p>
          <a:p>
            <a:pPr algn="just" rtl="1"/>
            <a:endParaRPr lang="en-US" sz="2400" dirty="0" smtClean="0">
              <a:cs typeface="B Nazanin" pitchFamily="2" charset="-78"/>
            </a:endParaRPr>
          </a:p>
          <a:p>
            <a:pPr algn="just" rtl="1"/>
            <a:endParaRPr lang="en-US" sz="2400" dirty="0" smtClean="0">
              <a:cs typeface="B Nazanin" pitchFamily="2" charset="-78"/>
            </a:endParaRPr>
          </a:p>
          <a:p>
            <a:pPr lvl="0" algn="just" rtl="1"/>
            <a:endParaRPr lang="en-US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راهکارها برای کاهش معایب جستجوی بولی</a:t>
            </a:r>
            <a:br>
              <a:rPr lang="fa-IR" sz="3200" b="1" dirty="0">
                <a:solidFill>
                  <a:srgbClr val="FFFF00"/>
                </a:solidFill>
                <a:cs typeface="B Nazanin" pitchFamily="2" charset="-78"/>
              </a:rPr>
            </a:b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4800600"/>
          </a:xfrm>
        </p:spPr>
        <p:txBody>
          <a:bodyPr>
            <a:normAutofit fontScale="92500" lnSpcReduction="10000"/>
          </a:bodyPr>
          <a:lstStyle/>
          <a:p>
            <a:pPr lvl="0" algn="just" rtl="1"/>
            <a:r>
              <a:rPr lang="fa-IR" sz="3200" dirty="0" smtClean="0">
                <a:cs typeface="B Nazanin" pitchFamily="2" charset="-78"/>
              </a:rPr>
              <a:t> توجه به عملگرهاي مجاورتي يا </a:t>
            </a:r>
            <a:r>
              <a:rPr lang="fa-IR" dirty="0" smtClean="0">
                <a:cs typeface="B Nazanin" pitchFamily="2" charset="-78"/>
              </a:rPr>
              <a:t>همجواريابي براي کاهش کاستي هاي ناشي از جستجوي عبارتي دقيق</a:t>
            </a:r>
          </a:p>
          <a:p>
            <a:pPr lvl="0" algn="just" rtl="1"/>
            <a:endParaRPr lang="en-US" sz="3200" dirty="0" smtClean="0">
              <a:cs typeface="B Nazanin" pitchFamily="2" charset="-78"/>
            </a:endParaRPr>
          </a:p>
          <a:p>
            <a:pPr lvl="0" algn="just" rtl="1"/>
            <a:r>
              <a:rPr lang="fa-IR" sz="3200" dirty="0" smtClean="0">
                <a:cs typeface="B Nazanin" pitchFamily="2" charset="-78"/>
              </a:rPr>
              <a:t>آگاهی از تمام امکانات و روش های جستجو  در موتور کاوش یا پایگاه مورد نظر</a:t>
            </a:r>
          </a:p>
          <a:p>
            <a:pPr lvl="0" algn="just" rtl="1"/>
            <a:endParaRPr lang="fa-IR" sz="32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استفاده از جستجوي فيلدي به جاي جستجوي کليدواژه اي در جستجوهای با نتایج بازیابی بسیار زیاد.</a:t>
            </a:r>
          </a:p>
          <a:p>
            <a:pPr lvl="2" algn="just" rtl="1"/>
            <a:r>
              <a:rPr lang="fa-IR" dirty="0" smtClean="0">
                <a:cs typeface="B Nazanin" pitchFamily="2" charset="-78"/>
              </a:rPr>
              <a:t> افزایش دقت و کاهش نتایج </a:t>
            </a:r>
            <a:endParaRPr lang="en-US" dirty="0" smtClean="0">
              <a:cs typeface="B Nazanin" pitchFamily="2" charset="-78"/>
            </a:endParaRPr>
          </a:p>
          <a:p>
            <a:pPr lvl="0" algn="just" rtl="1"/>
            <a:endParaRPr lang="en-US" sz="32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en-US" sz="3200" dirty="0" smtClean="0">
                <a:cs typeface="B Nazanin" pitchFamily="2" charset="-78"/>
              </a:rPr>
              <a:t> </a:t>
            </a: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69275"/>
            <a:ext cx="8382000" cy="626325"/>
          </a:xfrm>
        </p:spPr>
        <p:txBody>
          <a:bodyPr/>
          <a:lstStyle/>
          <a:p>
            <a:pPr algn="ctr" rtl="1">
              <a:buNone/>
            </a:pPr>
            <a:r>
              <a:rPr lang="fa-IR" sz="4400" dirty="0" smtClean="0">
                <a:solidFill>
                  <a:srgbClr val="FFC000"/>
                </a:solidFill>
                <a:cs typeface="B Nazanin" pitchFamily="2" charset="-78"/>
              </a:rPr>
              <a:t>تشکر از وقت و حوصله شما</a:t>
            </a:r>
          </a:p>
        </p:txBody>
      </p:sp>
    </p:spTree>
    <p:extLst>
      <p:ext uri="{BB962C8B-B14F-4D97-AF65-F5344CB8AC3E}">
        <p14:creationId xmlns:p14="http://schemas.microsoft.com/office/powerpoint/2010/main" val="2369447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455509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</a:pPr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انواع ابزارهای جستجو در وب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r" rtl="1" eaLnBrk="1" hangingPunct="1">
              <a:buClr>
                <a:schemeClr val="tx1"/>
              </a:buClr>
              <a:buFont typeface="Arial Black" pitchFamily="34" charset="0"/>
              <a:buAutoNum type="arabicPeriod"/>
            </a:pPr>
            <a:r>
              <a:rPr lang="fa-IR" smtClean="0">
                <a:cs typeface="B Nazanin" pitchFamily="2" charset="-78"/>
              </a:rPr>
              <a:t>راهنماهای موضوعی (</a:t>
            </a:r>
            <a:r>
              <a:rPr lang="en-US" smtClean="0">
                <a:cs typeface="B Nazanin" pitchFamily="2" charset="-78"/>
              </a:rPr>
              <a:t>Subject Directories</a:t>
            </a:r>
            <a:r>
              <a:rPr lang="fa-IR" smtClean="0">
                <a:cs typeface="B Nazanin" pitchFamily="2" charset="-78"/>
              </a:rPr>
              <a:t>)</a:t>
            </a:r>
          </a:p>
          <a:p>
            <a:pPr marL="514350" indent="-514350" algn="r" rtl="1" eaLnBrk="1" hangingPunct="1">
              <a:buClr>
                <a:schemeClr val="tx1"/>
              </a:buClr>
              <a:buFont typeface="Arial Black" pitchFamily="34" charset="0"/>
              <a:buAutoNum type="arabicPeriod"/>
            </a:pPr>
            <a:r>
              <a:rPr lang="fa-IR" smtClean="0">
                <a:cs typeface="B Nazanin" pitchFamily="2" charset="-78"/>
              </a:rPr>
              <a:t>موتور های جستجو (</a:t>
            </a:r>
            <a:r>
              <a:rPr lang="en-US" smtClean="0">
                <a:cs typeface="B Nazanin" pitchFamily="2" charset="-78"/>
              </a:rPr>
              <a:t>Search Engines</a:t>
            </a:r>
            <a:r>
              <a:rPr lang="fa-IR" smtClean="0">
                <a:cs typeface="B Nazanin" pitchFamily="2" charset="-78"/>
              </a:rPr>
              <a:t>)</a:t>
            </a:r>
          </a:p>
          <a:p>
            <a:pPr marL="514350" indent="-514350" algn="r" rtl="1" eaLnBrk="1" hangingPunct="1">
              <a:buClr>
                <a:schemeClr val="tx1"/>
              </a:buClr>
              <a:buFont typeface="Arial Black" pitchFamily="34" charset="0"/>
              <a:buAutoNum type="arabicPeriod"/>
            </a:pPr>
            <a:r>
              <a:rPr lang="fa-IR" smtClean="0">
                <a:cs typeface="B Nazanin" pitchFamily="2" charset="-78"/>
              </a:rPr>
              <a:t>ابر موتورهای جستجو ( </a:t>
            </a:r>
            <a:r>
              <a:rPr lang="en-US" smtClean="0">
                <a:cs typeface="B Nazanin" pitchFamily="2" charset="-78"/>
              </a:rPr>
              <a:t>Meta Search Engines</a:t>
            </a:r>
            <a:r>
              <a:rPr lang="fa-IR" smtClean="0">
                <a:cs typeface="B Nazanin" pitchFamily="2" charset="-78"/>
              </a:rPr>
              <a:t>)</a:t>
            </a:r>
            <a:endParaRPr lang="en-US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455509"/>
          </a:xfrm>
        </p:spPr>
        <p:txBody>
          <a:bodyPr/>
          <a:lstStyle/>
          <a:p>
            <a:pPr algn="ctr" rtl="1" eaLnBrk="1" hangingPunct="1"/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انواع ابزارهای جستجو در وب (ادامه)</a:t>
            </a:r>
            <a:endParaRPr lang="en-US" sz="3200" dirty="0" smtClean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r" rtl="1" eaLnBrk="1" hangingPunct="1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fa-IR" b="1" dirty="0" smtClean="0"/>
              <a:t>راهنماهای موضوعی(</a:t>
            </a:r>
            <a:r>
              <a:rPr lang="en-US" b="1" dirty="0" smtClean="0"/>
              <a:t>Subject Directories</a:t>
            </a:r>
            <a:r>
              <a:rPr lang="fa-IR" b="1" dirty="0" smtClean="0"/>
              <a:t>)</a:t>
            </a:r>
          </a:p>
          <a:p>
            <a:pPr marL="514350" indent="-514350" algn="r" rtl="1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fa-IR" b="1" dirty="0" smtClean="0"/>
          </a:p>
          <a:p>
            <a:pPr algn="r" rtl="1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r>
              <a:rPr lang="fa-IR" sz="2800" dirty="0" smtClean="0"/>
              <a:t>    - فهرستی سازماندهی شده از مطالب موجود در وب است ؛</a:t>
            </a:r>
          </a:p>
          <a:p>
            <a:pPr algn="r" rtl="1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r>
              <a:rPr lang="fa-IR" sz="2800" dirty="0" smtClean="0"/>
              <a:t>    - معمولا به صورت سلسله مراتبی است ؛</a:t>
            </a:r>
          </a:p>
          <a:p>
            <a:pPr algn="r" rtl="1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r>
              <a:rPr lang="fa-IR" sz="2800" dirty="0" smtClean="0"/>
              <a:t>    - توسط انسان تهیه می شود.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455509"/>
          </a:xfrm>
        </p:spPr>
        <p:txBody>
          <a:bodyPr/>
          <a:lstStyle/>
          <a:p>
            <a:pPr algn="ctr" eaLnBrk="1" hangingPunct="1"/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انواع ابزارهای جستجو در وب (ادامه)</a:t>
            </a:r>
            <a:endParaRPr lang="en-US" sz="3200" dirty="0" smtClean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cs typeface="Nazanin" pitchFamily="2" charset="-78"/>
              </a:rPr>
              <a:t>2</a:t>
            </a:r>
            <a:r>
              <a:rPr lang="fa-IR" b="1" smtClean="0">
                <a:cs typeface="Nazanin" pitchFamily="2" charset="-78"/>
              </a:rPr>
              <a:t> . موتورهای جستجو </a:t>
            </a:r>
          </a:p>
          <a:p>
            <a:pPr marL="514350" indent="-514350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b="1" smtClean="0">
                <a:cs typeface="Nazanin" pitchFamily="2" charset="-78"/>
              </a:rPr>
              <a:t>   </a:t>
            </a:r>
            <a:r>
              <a:rPr lang="fa-IR" smtClean="0">
                <a:cs typeface="Nazanin" pitchFamily="2" charset="-78"/>
              </a:rPr>
              <a:t>- متشکل از 5 جزء</a:t>
            </a:r>
            <a:r>
              <a:rPr lang="en-US" smtClean="0">
                <a:cs typeface="Nazanin" pitchFamily="2" charset="-78"/>
              </a:rPr>
              <a:t> </a:t>
            </a:r>
            <a:r>
              <a:rPr lang="fa-IR" smtClean="0">
                <a:cs typeface="Nazanin" pitchFamily="2" charset="-78"/>
              </a:rPr>
              <a:t>اصلی(</a:t>
            </a:r>
            <a:r>
              <a:rPr lang="en-US" smtClean="0">
                <a:cs typeface="Nazanin" pitchFamily="2" charset="-78"/>
              </a:rPr>
              <a:t>Spider</a:t>
            </a:r>
            <a:r>
              <a:rPr lang="fa-IR" smtClean="0">
                <a:cs typeface="Nazanin" pitchFamily="2" charset="-78"/>
              </a:rPr>
              <a:t>،</a:t>
            </a:r>
            <a:r>
              <a:rPr lang="en-US" smtClean="0">
                <a:cs typeface="Nazanin" pitchFamily="2" charset="-78"/>
              </a:rPr>
              <a:t>Crawler</a:t>
            </a:r>
            <a:r>
              <a:rPr lang="fa-IR" smtClean="0">
                <a:cs typeface="Nazanin" pitchFamily="2" charset="-78"/>
              </a:rPr>
              <a:t>،</a:t>
            </a:r>
            <a:r>
              <a:rPr lang="en-US" smtClean="0">
                <a:cs typeface="Nazanin" pitchFamily="2" charset="-78"/>
              </a:rPr>
              <a:t> Database</a:t>
            </a:r>
            <a:r>
              <a:rPr lang="fa-IR" smtClean="0">
                <a:cs typeface="Nazanin" pitchFamily="2" charset="-78"/>
              </a:rPr>
              <a:t>،</a:t>
            </a:r>
            <a:r>
              <a:rPr lang="en-US" smtClean="0">
                <a:cs typeface="Nazanin" pitchFamily="2" charset="-78"/>
              </a:rPr>
              <a:t>Indexer</a:t>
            </a:r>
            <a:r>
              <a:rPr lang="fa-IR" smtClean="0">
                <a:cs typeface="Nazanin" pitchFamily="2" charset="-78"/>
              </a:rPr>
              <a:t>و</a:t>
            </a:r>
            <a:r>
              <a:rPr lang="en-US" smtClean="0">
                <a:cs typeface="Nazanin" pitchFamily="2" charset="-78"/>
              </a:rPr>
              <a:t>Ranker</a:t>
            </a:r>
            <a:r>
              <a:rPr lang="fa-IR" smtClean="0">
                <a:cs typeface="Nazanin" pitchFamily="2" charset="-78"/>
              </a:rPr>
              <a:t> </a:t>
            </a:r>
            <a:r>
              <a:rPr lang="en-US" smtClean="0">
                <a:cs typeface="Nazanin" pitchFamily="2" charset="-78"/>
              </a:rPr>
              <a:t> (</a:t>
            </a:r>
            <a:r>
              <a:rPr lang="fa-IR" smtClean="0">
                <a:cs typeface="Nazanin" pitchFamily="2" charset="-78"/>
              </a:rPr>
              <a:t>است ؛</a:t>
            </a:r>
            <a:endParaRPr lang="en-US" smtClean="0">
              <a:cs typeface="Nazanin" pitchFamily="2" charset="-78"/>
            </a:endParaRPr>
          </a:p>
          <a:p>
            <a:pPr marL="514350" indent="-514350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mtClean="0">
                <a:cs typeface="Nazanin" pitchFamily="2" charset="-78"/>
              </a:rPr>
              <a:t>  </a:t>
            </a:r>
            <a:r>
              <a:rPr lang="fa-IR" smtClean="0">
                <a:cs typeface="Nazanin" pitchFamily="2" charset="-78"/>
              </a:rPr>
              <a:t>-</a:t>
            </a:r>
            <a:r>
              <a:rPr lang="en-US" smtClean="0">
                <a:cs typeface="Nazanin" pitchFamily="2" charset="-78"/>
              </a:rPr>
              <a:t>  </a:t>
            </a:r>
            <a:r>
              <a:rPr lang="fa-IR" smtClean="0">
                <a:cs typeface="Nazanin" pitchFamily="2" charset="-78"/>
              </a:rPr>
              <a:t>همه کارها توسط ماشین انجام می شود.</a:t>
            </a:r>
            <a:r>
              <a:rPr lang="en-US" b="1" smtClean="0">
                <a:cs typeface="Nazanin" pitchFamily="2" charset="-78"/>
              </a:rPr>
              <a:t> </a:t>
            </a:r>
          </a:p>
          <a:p>
            <a:pPr marL="514350" indent="-514350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cs typeface="Nazanin" pitchFamily="2" charset="-78"/>
              </a:rPr>
              <a:t>    </a:t>
            </a:r>
            <a:endParaRPr lang="fa-IR" b="1" smtClean="0">
              <a:cs typeface="Nazanin" pitchFamily="2" charset="-78"/>
            </a:endParaRPr>
          </a:p>
          <a:p>
            <a:pPr marL="514350" indent="-514350" algn="r" rt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a-IR" smtClean="0"/>
              <a:t>    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TS010286713</Template>
  <TotalTime>1491</TotalTime>
  <Words>2604</Words>
  <Application>Microsoft Office PowerPoint</Application>
  <PresentationFormat>On-screen Show (4:3)</PresentationFormat>
  <Paragraphs>378</Paragraphs>
  <Slides>69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Arial</vt:lpstr>
      <vt:lpstr>Arial Black</vt:lpstr>
      <vt:lpstr>B Nazanin</vt:lpstr>
      <vt:lpstr>B Titr</vt:lpstr>
      <vt:lpstr>Calibri</vt:lpstr>
      <vt:lpstr>Courier New</vt:lpstr>
      <vt:lpstr>Nazanin</vt:lpstr>
      <vt:lpstr>Segoe</vt:lpstr>
      <vt:lpstr>Wingdings</vt:lpstr>
      <vt:lpstr>Blue Segoe 4-3 template-template_April-17-2007</vt:lpstr>
      <vt:lpstr>White with Courier font for code slides</vt:lpstr>
      <vt:lpstr>7-00134_MS_Qwest_template_Segoe</vt:lpstr>
      <vt:lpstr>1_White with Courier font for code slides</vt:lpstr>
      <vt:lpstr>Slide</vt:lpstr>
      <vt:lpstr>آَشنایی با اصول جستجو و دسترسی به اطلاعات علمی در اینترنت </vt:lpstr>
      <vt:lpstr>مقدمه </vt:lpstr>
      <vt:lpstr>مقدمه </vt:lpstr>
      <vt:lpstr>مقدمه( ادامه ) </vt:lpstr>
      <vt:lpstr>فهرست مطالب </vt:lpstr>
      <vt:lpstr>PowerPoint Presentation</vt:lpstr>
      <vt:lpstr>انواع ابزارهای جستجو در وب </vt:lpstr>
      <vt:lpstr>انواع ابزارهای جستجو در وب (ادامه)</vt:lpstr>
      <vt:lpstr>انواع ابزارهای جستجو در وب (ادامه)</vt:lpstr>
      <vt:lpstr>انواع ابزارهای جستجو در وب (ادامه)</vt:lpstr>
      <vt:lpstr>مزایا و محدودیتهای انواع ابزارهای جستجو </vt:lpstr>
      <vt:lpstr>مزایا و محدودیتهای انواع ابزارهای جستجو(ادامه ) </vt:lpstr>
      <vt:lpstr>راهنما ها و موتورهای جستجوی معروف:</vt:lpstr>
      <vt:lpstr>راهبردهای جستجو </vt:lpstr>
      <vt:lpstr>مقدمه </vt:lpstr>
      <vt:lpstr>راهبردهاي جستجو </vt:lpstr>
      <vt:lpstr>عملگر AND  يا "و“ </vt:lpstr>
      <vt:lpstr>PowerPoint Presentation</vt:lpstr>
      <vt:lpstr>مثال : Iran AND Geology</vt:lpstr>
      <vt:lpstr>نکات </vt:lpstr>
      <vt:lpstr>نکات </vt:lpstr>
      <vt:lpstr>عملگر OR </vt:lpstr>
      <vt:lpstr>مثال  Iran OR Persia </vt:lpstr>
      <vt:lpstr>نکات</vt:lpstr>
      <vt:lpstr>عملگر NOT </vt:lpstr>
      <vt:lpstr>مثال  : جستجو به دنبال صفحات حاوی heme iron  ، به یافتن صفحاتی حاوی non-heme iron نیز منجر می شود:  </vt:lpstr>
      <vt:lpstr>در صورتی که جستجوگر به دنبال حذف صفحات حاوی non-heme iron باشد باید فرمول ذیل را پیاده کند </vt:lpstr>
      <vt:lpstr>PowerPoint Presentation</vt:lpstr>
      <vt:lpstr>PowerPoint Presentation</vt:lpstr>
      <vt:lpstr>نکات</vt:lpstr>
      <vt:lpstr>نکات</vt:lpstr>
      <vt:lpstr>جستجوي ترکيبي  </vt:lpstr>
      <vt:lpstr>مثال : (Iranian OR Persian) AND (Geologist OR Scientists)  </vt:lpstr>
      <vt:lpstr>نکات  </vt:lpstr>
      <vt:lpstr>جستجوي عبارتي یا exact phrase </vt:lpstr>
      <vt:lpstr>مثال: جستجوي عبارت ” زندگی صحنه یکتای هنرمندی ماست“  در گوگل   </vt:lpstr>
      <vt:lpstr>PowerPoint Presentation</vt:lpstr>
      <vt:lpstr>جستجو از طريق عملگر نزديک يابي  یا مجاورتی (proximity search) </vt:lpstr>
      <vt:lpstr>انواع عملگر های مجاورتی </vt:lpstr>
      <vt:lpstr>PowerPoint Presentation</vt:lpstr>
      <vt:lpstr>انواع عملگر های مجاورتی </vt:lpstr>
      <vt:lpstr>PowerPoint Presentation</vt:lpstr>
      <vt:lpstr>PowerPoint Presentation</vt:lpstr>
      <vt:lpstr>نکات  </vt:lpstr>
      <vt:lpstr>مثال جستجو به دنبال مدارکی حاوی واژه be  با دو واژه فاصله از عبارت to be or   </vt:lpstr>
      <vt:lpstr>کوتاه سازي کليدواژه ها یا truncation </vt:lpstr>
      <vt:lpstr>روش های  کوتاه سازی </vt:lpstr>
      <vt:lpstr>نکته  </vt:lpstr>
      <vt:lpstr>مثال: کوتاه سازی خودکار در گوگل : جستجو به دنبال geologist در گوگل به بازیابی geology  نیز منجر می شود .  </vt:lpstr>
      <vt:lpstr>نکات </vt:lpstr>
      <vt:lpstr>PowerPoint Presentation</vt:lpstr>
      <vt:lpstr>دیگر راهکارهای افزایش دقت جستجو  </vt:lpstr>
      <vt:lpstr>راهکارهای افزایش دقت جستجو در وب</vt:lpstr>
      <vt:lpstr>نکات  </vt:lpstr>
      <vt:lpstr>راهکارهای افزایش دقت جستجو در وب  (ادامه(</vt:lpstr>
      <vt:lpstr>نکات  </vt:lpstr>
      <vt:lpstr>نکات  </vt:lpstr>
      <vt:lpstr>راهکارهای افزایش دقت جستجو در وب  (ادامه(</vt:lpstr>
      <vt:lpstr>نکات </vt:lpstr>
      <vt:lpstr>مثال : جستجو در سایت مایکروسافت به دنبال راهکارهای امنیتی ویندوز </vt:lpstr>
      <vt:lpstr>راهکارهای افزایش دقت جستجو در وب  (ادامه)</vt:lpstr>
      <vt:lpstr>نکات  </vt:lpstr>
      <vt:lpstr>PowerPoint Presentation</vt:lpstr>
      <vt:lpstr>شکل زير  جستجوي مثال آخر را در موتور جستجوي گوگل را نشان مي دهد.</vt:lpstr>
      <vt:lpstr>جمع بندي نکات جستجو </vt:lpstr>
      <vt:lpstr>راهکارها برای کاهش معایب جستجوی بولی </vt:lpstr>
      <vt:lpstr>راهکارها برای کاهش معایب جستجوی بولی </vt:lpstr>
      <vt:lpstr>راهکارها برای کاهش معایب جستجوی بولی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آَشنایی با اصول جستجو و بازیابی اطلاعات</dc:title>
  <dc:creator>مهدیه میرزابیگی</dc:creator>
  <cp:lastModifiedBy>sogand-win</cp:lastModifiedBy>
  <cp:revision>135</cp:revision>
  <dcterms:created xsi:type="dcterms:W3CDTF">2006-08-16T00:00:00Z</dcterms:created>
  <dcterms:modified xsi:type="dcterms:W3CDTF">2015-11-04T02:41:26Z</dcterms:modified>
</cp:coreProperties>
</file>